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24"/>
  </p:notesMasterIdLst>
  <p:sldIdLst>
    <p:sldId id="256" r:id="rId2"/>
    <p:sldId id="261" r:id="rId3"/>
    <p:sldId id="264" r:id="rId4"/>
    <p:sldId id="265" r:id="rId5"/>
    <p:sldId id="280" r:id="rId6"/>
    <p:sldId id="281" r:id="rId7"/>
    <p:sldId id="282" r:id="rId8"/>
    <p:sldId id="278" r:id="rId9"/>
    <p:sldId id="284" r:id="rId10"/>
    <p:sldId id="283"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7AAFDB-4C5C-4BBE-A7EA-A0018424D03C}">
  <a:tblStyle styleId="{677AAFDB-4C5C-4BBE-A7EA-A0018424D03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napToGrid="0">
      <p:cViewPr varScale="1">
        <p:scale>
          <a:sx n="105" d="100"/>
          <a:sy n="105" d="100"/>
        </p:scale>
        <p:origin x="1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4549260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7236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7750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283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5465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6254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78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42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3922976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2682014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146300"/>
            <a:ext cx="6619243" cy="143673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5927770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485" y="1545432"/>
            <a:ext cx="3297254" cy="314682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0870" y="1542069"/>
            <a:ext cx="3297256" cy="315018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248664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485"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27485"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0872"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240872"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5075371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0564009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8230967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5" y="1085850"/>
            <a:ext cx="2550798" cy="1085850"/>
          </a:xfrm>
        </p:spPr>
        <p:txBody>
          <a:bodyPr anchor="b"/>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3588462" y="1085850"/>
            <a:ext cx="3896998" cy="3429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215" y="2346961"/>
            <a:ext cx="2550797" cy="21716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9678945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390644"/>
            <a:ext cx="3819680" cy="1181106"/>
          </a:xfrm>
        </p:spPr>
        <p:txBody>
          <a:bodyPr anchor="b">
            <a:normAutofit/>
          </a:bodyPr>
          <a:lstStyle>
            <a:lvl1pPr algn="l">
              <a:defRPr sz="27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2160" y="857250"/>
            <a:ext cx="2400300"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66216" y="2743200"/>
            <a:ext cx="3813734" cy="10287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189141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3600440"/>
            <a:ext cx="6619243" cy="425054"/>
          </a:xfrm>
        </p:spPr>
        <p:txBody>
          <a:bodyPr anchor="b">
            <a:normAutofit/>
          </a:bodyPr>
          <a:lstStyle>
            <a:lvl1pPr algn="l">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216" y="514350"/>
            <a:ext cx="6619244" cy="27305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866217" y="4025494"/>
            <a:ext cx="6619242"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3810747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216" y="2743200"/>
            <a:ext cx="6619244" cy="177165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2880092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1742531"/>
          </a:xfrm>
        </p:spPr>
        <p:txBody>
          <a:bodyPr/>
          <a:lstStyle>
            <a:lvl1pPr>
              <a:defRPr sz="36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7800" y="2828380"/>
            <a:ext cx="5459737" cy="256631"/>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216" y="3262993"/>
            <a:ext cx="6619244" cy="12573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
        <p:nvSpPr>
          <p:cNvPr id="12" name="TextBox 11"/>
          <p:cNvSpPr txBox="1"/>
          <p:nvPr/>
        </p:nvSpPr>
        <p:spPr>
          <a:xfrm>
            <a:off x="673721" y="728440"/>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6997868" y="1960341"/>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103920050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2343151"/>
            <a:ext cx="6619245" cy="1239885"/>
          </a:xfrm>
        </p:spPr>
        <p:txBody>
          <a:bodyPr anchor="b"/>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726032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474710" y="1485900"/>
            <a:ext cx="2210150"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6" name="Text Placeholder 3"/>
          <p:cNvSpPr>
            <a:spLocks noGrp="1"/>
          </p:cNvSpPr>
          <p:nvPr>
            <p:ph type="body" sz="half" idx="15"/>
          </p:nvPr>
        </p:nvSpPr>
        <p:spPr>
          <a:xfrm>
            <a:off x="489347" y="2000250"/>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912745" y="1485900"/>
            <a:ext cx="2202181"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19" name="Text Placeholder 3"/>
          <p:cNvSpPr>
            <a:spLocks noGrp="1"/>
          </p:cNvSpPr>
          <p:nvPr>
            <p:ph type="body" sz="half" idx="16"/>
          </p:nvPr>
        </p:nvSpPr>
        <p:spPr>
          <a:xfrm>
            <a:off x="2904829" y="2000250"/>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5343525" y="1485900"/>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Text Placeholder 3"/>
          <p:cNvSpPr>
            <a:spLocks noGrp="1"/>
          </p:cNvSpPr>
          <p:nvPr>
            <p:ph type="body" sz="half" idx="17"/>
          </p:nvPr>
        </p:nvSpPr>
        <p:spPr>
          <a:xfrm>
            <a:off x="5343525" y="2000250"/>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7" name="Straight Connector 16"/>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591816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smtClean="0"/>
              <a:t>Click to edit Master title style</a:t>
            </a:r>
            <a:endParaRPr lang="en-US" dirty="0"/>
          </a:p>
        </p:txBody>
      </p:sp>
      <p:sp>
        <p:nvSpPr>
          <p:cNvPr id="3" name="Text Placeholder 2"/>
          <p:cNvSpPr>
            <a:spLocks noGrp="1"/>
          </p:cNvSpPr>
          <p:nvPr>
            <p:ph type="body" idx="1"/>
          </p:nvPr>
        </p:nvSpPr>
        <p:spPr>
          <a:xfrm>
            <a:off x="489347" y="3188212"/>
            <a:ext cx="2205038"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9" name="Picture Placeholder 2"/>
          <p:cNvSpPr>
            <a:spLocks noGrp="1" noChangeAspect="1"/>
          </p:cNvSpPr>
          <p:nvPr>
            <p:ph type="pic" idx="15"/>
          </p:nvPr>
        </p:nvSpPr>
        <p:spPr>
          <a:xfrm>
            <a:off x="489347" y="1657350"/>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2" name="Text Placeholder 3"/>
          <p:cNvSpPr>
            <a:spLocks noGrp="1"/>
          </p:cNvSpPr>
          <p:nvPr>
            <p:ph type="body" sz="half" idx="18"/>
          </p:nvPr>
        </p:nvSpPr>
        <p:spPr>
          <a:xfrm>
            <a:off x="489347" y="3620409"/>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Text Placeholder 4"/>
          <p:cNvSpPr>
            <a:spLocks noGrp="1"/>
          </p:cNvSpPr>
          <p:nvPr>
            <p:ph type="body" sz="quarter" idx="3"/>
          </p:nvPr>
        </p:nvSpPr>
        <p:spPr>
          <a:xfrm>
            <a:off x="2917032" y="3188212"/>
            <a:ext cx="219789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031" y="1657350"/>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3" name="Text Placeholder 3"/>
          <p:cNvSpPr>
            <a:spLocks noGrp="1"/>
          </p:cNvSpPr>
          <p:nvPr>
            <p:ph type="body" sz="half" idx="19"/>
          </p:nvPr>
        </p:nvSpPr>
        <p:spPr>
          <a:xfrm>
            <a:off x="2916016" y="3620408"/>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4" name="Text Placeholder 4"/>
          <p:cNvSpPr>
            <a:spLocks noGrp="1"/>
          </p:cNvSpPr>
          <p:nvPr>
            <p:ph type="body" sz="quarter" idx="13"/>
          </p:nvPr>
        </p:nvSpPr>
        <p:spPr>
          <a:xfrm>
            <a:off x="5343525" y="3188212"/>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31" name="Picture Placeholder 2"/>
          <p:cNvSpPr>
            <a:spLocks noGrp="1" noChangeAspect="1"/>
          </p:cNvSpPr>
          <p:nvPr>
            <p:ph type="pic" idx="22"/>
          </p:nvPr>
        </p:nvSpPr>
        <p:spPr>
          <a:xfrm>
            <a:off x="5343525" y="1657350"/>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20"/>
          </p:nvPr>
        </p:nvSpPr>
        <p:spPr>
          <a:xfrm>
            <a:off x="5343432" y="3620406"/>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cxnSp>
        <p:nvCxnSpPr>
          <p:cNvPr id="19" name="Straight Connector 18"/>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6274831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2082038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322660"/>
            <a:ext cx="1314451" cy="4369594"/>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348" y="665561"/>
            <a:ext cx="5567362" cy="40266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4940731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20" name="Google Shape;20;p2"/>
          <p:cNvSpPr txBox="1">
            <a:spLocks noGrp="1"/>
          </p:cNvSpPr>
          <p:nvPr>
            <p:ph type="ctrTitle"/>
          </p:nvPr>
        </p:nvSpPr>
        <p:spPr>
          <a:xfrm>
            <a:off x="2211600" y="1991850"/>
            <a:ext cx="4720800" cy="1159800"/>
          </a:xfrm>
          <a:prstGeom prst="rect">
            <a:avLst/>
          </a:prstGeom>
          <a:effectLst>
            <a:outerShdw blurRad="85725" dist="19050" dir="5400000" algn="bl" rotWithShape="0">
              <a:srgbClr val="000000">
                <a:alpha val="10000"/>
              </a:srgbClr>
            </a:outerShdw>
          </a:effectLst>
        </p:spPr>
        <p:txBody>
          <a:bodyPr spcFirstLastPara="1" wrap="square" lIns="91425" tIns="91425" rIns="91425" bIns="91425" anchor="ctr" anchorCtr="0"/>
          <a:lstStyle>
            <a:lvl1pPr lvl="0" algn="ctr">
              <a:spcBef>
                <a:spcPts val="0"/>
              </a:spcBef>
              <a:spcAft>
                <a:spcPts val="0"/>
              </a:spcAft>
              <a:buClr>
                <a:srgbClr val="FFFFFF"/>
              </a:buClr>
              <a:buSzPts val="5200"/>
              <a:buNone/>
              <a:defRPr sz="5200">
                <a:solidFill>
                  <a:srgbClr val="FFFFFF"/>
                </a:solidFill>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a:endParaRPr/>
          </a:p>
        </p:txBody>
      </p:sp>
    </p:spTree>
    <p:extLst>
      <p:ext uri="{BB962C8B-B14F-4D97-AF65-F5344CB8AC3E}">
        <p14:creationId xmlns:p14="http://schemas.microsoft.com/office/powerpoint/2010/main" val="2003705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5"/>
        <p:cNvGrpSpPr/>
        <p:nvPr/>
      </p:nvGrpSpPr>
      <p:grpSpPr>
        <a:xfrm>
          <a:off x="0" y="0"/>
          <a:ext cx="0" cy="0"/>
          <a:chOff x="0" y="0"/>
          <a:chExt cx="0" cy="0"/>
        </a:xfrm>
      </p:grpSpPr>
      <p:sp>
        <p:nvSpPr>
          <p:cNvPr id="53" name="Google Shape;53;p5"/>
          <p:cNvSpPr txBox="1">
            <a:spLocks noGrp="1"/>
          </p:cNvSpPr>
          <p:nvPr>
            <p:ph type="title"/>
          </p:nvPr>
        </p:nvSpPr>
        <p:spPr>
          <a:xfrm>
            <a:off x="457200" y="1166125"/>
            <a:ext cx="5220300" cy="6831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4" name="Google Shape;54;p5"/>
          <p:cNvSpPr txBox="1">
            <a:spLocks noGrp="1"/>
          </p:cNvSpPr>
          <p:nvPr>
            <p:ph type="body" idx="1"/>
          </p:nvPr>
        </p:nvSpPr>
        <p:spPr>
          <a:xfrm>
            <a:off x="1069625" y="1958050"/>
            <a:ext cx="4608000" cy="26184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55" name="Google Shape;55;p5"/>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53354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82"/>
        <p:cNvGrpSpPr/>
        <p:nvPr/>
      </p:nvGrpSpPr>
      <p:grpSpPr>
        <a:xfrm>
          <a:off x="0" y="0"/>
          <a:ext cx="0" cy="0"/>
          <a:chOff x="0" y="0"/>
          <a:chExt cx="0" cy="0"/>
        </a:xfrm>
      </p:grpSpPr>
      <p:sp>
        <p:nvSpPr>
          <p:cNvPr id="89" name="Google Shape;89;p8"/>
          <p:cNvSpPr txBox="1">
            <a:spLocks noGrp="1"/>
          </p:cNvSpPr>
          <p:nvPr>
            <p:ph type="title"/>
          </p:nvPr>
        </p:nvSpPr>
        <p:spPr>
          <a:xfrm>
            <a:off x="457200" y="1166125"/>
            <a:ext cx="5220300" cy="6831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90" name="Google Shape;90;p8"/>
          <p:cNvSpPr txBox="1">
            <a:spLocks noGrp="1"/>
          </p:cNvSpPr>
          <p:nvPr>
            <p:ph type="body" idx="1"/>
          </p:nvPr>
        </p:nvSpPr>
        <p:spPr>
          <a:xfrm>
            <a:off x="1069625" y="1958050"/>
            <a:ext cx="1485300" cy="2618400"/>
          </a:xfrm>
          <a:prstGeom prst="rect">
            <a:avLst/>
          </a:prstGeom>
        </p:spPr>
        <p:txBody>
          <a:bodyPr spcFirstLastPara="1" wrap="square" lIns="91425" tIns="91425" rIns="91425" bIns="91425" anchor="t" anchorCtr="0"/>
          <a:lstStyle>
            <a:lvl1pPr marL="457200" lvl="0" indent="-298450" rtl="0">
              <a:spcBef>
                <a:spcPts val="60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91" name="Google Shape;91;p8"/>
          <p:cNvSpPr txBox="1">
            <a:spLocks noGrp="1"/>
          </p:cNvSpPr>
          <p:nvPr>
            <p:ph type="body" idx="2"/>
          </p:nvPr>
        </p:nvSpPr>
        <p:spPr>
          <a:xfrm>
            <a:off x="2630936" y="1958050"/>
            <a:ext cx="1485300" cy="2618400"/>
          </a:xfrm>
          <a:prstGeom prst="rect">
            <a:avLst/>
          </a:prstGeom>
        </p:spPr>
        <p:txBody>
          <a:bodyPr spcFirstLastPara="1" wrap="square" lIns="91425" tIns="91425" rIns="91425" bIns="91425" anchor="t" anchorCtr="0"/>
          <a:lstStyle>
            <a:lvl1pPr marL="457200" lvl="0" indent="-298450" rtl="0">
              <a:spcBef>
                <a:spcPts val="60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92" name="Google Shape;92;p8"/>
          <p:cNvSpPr txBox="1">
            <a:spLocks noGrp="1"/>
          </p:cNvSpPr>
          <p:nvPr>
            <p:ph type="body" idx="3"/>
          </p:nvPr>
        </p:nvSpPr>
        <p:spPr>
          <a:xfrm>
            <a:off x="4192246" y="1958050"/>
            <a:ext cx="1485300" cy="2618400"/>
          </a:xfrm>
          <a:prstGeom prst="rect">
            <a:avLst/>
          </a:prstGeom>
        </p:spPr>
        <p:txBody>
          <a:bodyPr spcFirstLastPara="1" wrap="square" lIns="91425" tIns="91425" rIns="91425" bIns="91425" anchor="t" anchorCtr="0"/>
          <a:lstStyle>
            <a:lvl1pPr marL="457200" lvl="0" indent="-298450" rtl="0">
              <a:spcBef>
                <a:spcPts val="60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93" name="Google Shape;93;p8"/>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302930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1 column + big image">
  <p:cSld name="Title + 1 column + big image">
    <p:spTree>
      <p:nvGrpSpPr>
        <p:cNvPr id="1" name="Shape 57"/>
        <p:cNvGrpSpPr/>
        <p:nvPr/>
      </p:nvGrpSpPr>
      <p:grpSpPr>
        <a:xfrm>
          <a:off x="0" y="0"/>
          <a:ext cx="0" cy="0"/>
          <a:chOff x="0" y="0"/>
          <a:chExt cx="0" cy="0"/>
        </a:xfrm>
      </p:grpSpPr>
      <p:sp>
        <p:nvSpPr>
          <p:cNvPr id="66" name="Google Shape;66;p6"/>
          <p:cNvSpPr txBox="1">
            <a:spLocks noGrp="1"/>
          </p:cNvSpPr>
          <p:nvPr>
            <p:ph type="title"/>
          </p:nvPr>
        </p:nvSpPr>
        <p:spPr>
          <a:xfrm>
            <a:off x="457200" y="1166125"/>
            <a:ext cx="4504800" cy="6831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67" name="Google Shape;67;p6"/>
          <p:cNvSpPr txBox="1">
            <a:spLocks noGrp="1"/>
          </p:cNvSpPr>
          <p:nvPr>
            <p:ph type="body" idx="1"/>
          </p:nvPr>
        </p:nvSpPr>
        <p:spPr>
          <a:xfrm>
            <a:off x="985679" y="1958050"/>
            <a:ext cx="3976500" cy="2618400"/>
          </a:xfrm>
          <a:prstGeom prst="rect">
            <a:avLst/>
          </a:prstGeom>
        </p:spPr>
        <p:txBody>
          <a:bodyPr spcFirstLastPara="1" wrap="square" lIns="91425" tIns="91425" rIns="91425" bIns="91425" anchor="t" anchorCtr="0"/>
          <a:lstStyle>
            <a:lvl1pPr marL="457200" lvl="0" indent="-330200" rtl="0">
              <a:spcBef>
                <a:spcPts val="60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68" name="Google Shape;68;p6"/>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49647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 B">
  <p:cSld name="Blank type B">
    <p:spTree>
      <p:nvGrpSpPr>
        <p:cNvPr id="1" name="Shape 121"/>
        <p:cNvGrpSpPr/>
        <p:nvPr/>
      </p:nvGrpSpPr>
      <p:grpSpPr>
        <a:xfrm>
          <a:off x="0" y="0"/>
          <a:ext cx="0" cy="0"/>
          <a:chOff x="0" y="0"/>
          <a:chExt cx="0" cy="0"/>
        </a:xfrm>
      </p:grpSpPr>
      <p:sp>
        <p:nvSpPr>
          <p:cNvPr id="123" name="Google Shape;123;p12"/>
          <p:cNvSpPr txBox="1">
            <a:spLocks noGrp="1"/>
          </p:cNvSpPr>
          <p:nvPr>
            <p:ph type="sldNum" idx="12"/>
          </p:nvPr>
        </p:nvSpPr>
        <p:spPr>
          <a:xfrm>
            <a:off x="8555875" y="4576450"/>
            <a:ext cx="435600" cy="43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54229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4">
            <a:extLst>
              <a:ext uri="{28A0092B-C50C-407E-A947-70E740481C1C}">
                <a14:useLocalDpi xmlns:a14="http://schemas.microsoft.com/office/drawing/2010/main" val="0"/>
              </a:ext>
            </a:extLst>
          </a:blip>
          <a:srcRect l="3613"/>
          <a:stretch/>
        </p:blipFill>
        <p:spPr>
          <a:xfrm>
            <a:off x="0" y="2002264"/>
            <a:ext cx="3027759" cy="3141236"/>
          </a:xfrm>
          <a:prstGeom prst="rect">
            <a:avLst/>
          </a:prstGeom>
        </p:spPr>
      </p:pic>
      <p:pic>
        <p:nvPicPr>
          <p:cNvPr id="7" name="Picture 6"/>
          <p:cNvPicPr>
            <a:picLocks noChangeAspect="1"/>
          </p:cNvPicPr>
          <p:nvPr/>
        </p:nvPicPr>
        <p:blipFill rotWithShape="1">
          <a:blip r:embed="rId25">
            <a:extLst>
              <a:ext uri="{28A0092B-C50C-407E-A947-70E740481C1C}">
                <a14:useLocalDpi xmlns:a14="http://schemas.microsoft.com/office/drawing/2010/main" val="0"/>
              </a:ext>
            </a:extLst>
          </a:blip>
          <a:srcRect l="35640"/>
          <a:stretch/>
        </p:blipFill>
        <p:spPr>
          <a:xfrm>
            <a:off x="0" y="2169261"/>
            <a:ext cx="1141809" cy="1774090"/>
          </a:xfrm>
          <a:prstGeom prst="rect">
            <a:avLst/>
          </a:prstGeom>
        </p:spPr>
      </p:pic>
      <p:sp>
        <p:nvSpPr>
          <p:cNvPr id="16" name="Oval 15"/>
          <p:cNvSpPr/>
          <p:nvPr/>
        </p:nvSpPr>
        <p:spPr>
          <a:xfrm>
            <a:off x="6456759" y="1257300"/>
            <a:ext cx="2114550" cy="211455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6">
            <a:extLst>
              <a:ext uri="{28A0092B-C50C-407E-A947-70E740481C1C}">
                <a14:useLocalDpi xmlns:a14="http://schemas.microsoft.com/office/drawing/2010/main" val="0"/>
              </a:ext>
            </a:extLst>
          </a:blip>
          <a:srcRect t="28813"/>
          <a:stretch/>
        </p:blipFill>
        <p:spPr>
          <a:xfrm>
            <a:off x="5999560" y="1"/>
            <a:ext cx="1202540" cy="856055"/>
          </a:xfrm>
          <a:prstGeom prst="rect">
            <a:avLst/>
          </a:prstGeom>
        </p:spPr>
      </p:pic>
      <p:pic>
        <p:nvPicPr>
          <p:cNvPr id="10" name="Picture 9"/>
          <p:cNvPicPr>
            <a:picLocks noChangeAspect="1"/>
          </p:cNvPicPr>
          <p:nvPr/>
        </p:nvPicPr>
        <p:blipFill rotWithShape="1">
          <a:blip r:embed="rId27">
            <a:extLst>
              <a:ext uri="{28A0092B-C50C-407E-A947-70E740481C1C}">
                <a14:useLocalDpi xmlns:a14="http://schemas.microsoft.com/office/drawing/2010/main" val="0"/>
              </a:ext>
            </a:extLst>
          </a:blip>
          <a:srcRect b="23320"/>
          <a:stretch/>
        </p:blipFill>
        <p:spPr>
          <a:xfrm>
            <a:off x="6454408" y="4572000"/>
            <a:ext cx="745301" cy="571500"/>
          </a:xfrm>
          <a:prstGeom prst="rect">
            <a:avLst/>
          </a:prstGeom>
        </p:spPr>
      </p:pic>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339538"/>
            <a:ext cx="7053542" cy="1050398"/>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484" y="1539689"/>
            <a:ext cx="6709906" cy="3146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616730" y="1343026"/>
            <a:ext cx="74294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4AAD347D-5ACD-4C99-B74B-A9C85AD731AF}" type="datetimeFigureOut">
              <a:rPr lang="en-US" dirty="0"/>
              <a:t>12/18/2018</a:t>
            </a:fld>
            <a:endParaRPr lang="en-US" dirty="0"/>
          </a:p>
        </p:txBody>
      </p:sp>
      <p:sp>
        <p:nvSpPr>
          <p:cNvPr id="5" name="Footer Placeholder 4"/>
          <p:cNvSpPr>
            <a:spLocks noGrp="1"/>
          </p:cNvSpPr>
          <p:nvPr>
            <p:ph type="ftr" sz="quarter" idx="3"/>
          </p:nvPr>
        </p:nvSpPr>
        <p:spPr>
          <a:xfrm rot="5400000">
            <a:off x="6713680" y="2418973"/>
            <a:ext cx="2894846"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tx1">
                    <a:tint val="75000"/>
                  </a:schemeClr>
                </a:solidFill>
              </a:defRPr>
            </a:lvl1pPr>
          </a:lstStyle>
          <a:p>
            <a:pPr marL="0" lvl="0" indent="0" algn="ct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564230958"/>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transition>
    <p:fade thruBlk="1"/>
  </p:transition>
  <p:timing>
    <p:tnLst>
      <p:par>
        <p:cTn id="1" dur="indefinite" restart="never" nodeType="tmRoot"/>
      </p:par>
    </p:tnLst>
  </p:timing>
  <p:hf hdr="0" ftr="0" dt="0"/>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4"/>
          <p:cNvSpPr txBox="1">
            <a:spLocks noGrp="1"/>
          </p:cNvSpPr>
          <p:nvPr>
            <p:ph type="ctrTitle"/>
          </p:nvPr>
        </p:nvSpPr>
        <p:spPr>
          <a:xfrm>
            <a:off x="2211600" y="1796728"/>
            <a:ext cx="4720800" cy="1354922"/>
          </a:xfrm>
          <a:prstGeom prst="rect">
            <a:avLst/>
          </a:prstGeom>
        </p:spPr>
        <p:txBody>
          <a:bodyPr spcFirstLastPara="1" wrap="square" lIns="91425" tIns="91425" rIns="91425" bIns="91425" anchor="ctr" anchorCtr="0">
            <a:noAutofit/>
          </a:bodyPr>
          <a:lstStyle/>
          <a:p>
            <a:r>
              <a:rPr lang="en-US" sz="1800" dirty="0">
                <a:solidFill>
                  <a:srgbClr val="FF0000"/>
                </a:solidFill>
                <a:latin typeface="Times New Roman" panose="02020603050405020304" pitchFamily="18" charset="0"/>
              </a:rPr>
              <a:t>Alirocumab and Cardiovascular Outcomes after Acute Coronary </a:t>
            </a:r>
            <a:r>
              <a:rPr lang="en-US" sz="1800" dirty="0" smtClean="0">
                <a:solidFill>
                  <a:srgbClr val="FF0000"/>
                </a:solidFill>
                <a:latin typeface="Times New Roman" panose="02020603050405020304" pitchFamily="18" charset="0"/>
              </a:rPr>
              <a:t>Syndrome</a:t>
            </a:r>
            <a:endParaRPr dirty="0">
              <a:solidFill>
                <a:schemeClr val="accent2"/>
              </a:solidFill>
            </a:endParaRPr>
          </a:p>
        </p:txBody>
      </p:sp>
      <p:sp>
        <p:nvSpPr>
          <p:cNvPr id="2" name="TextBox 1"/>
          <p:cNvSpPr txBox="1"/>
          <p:nvPr/>
        </p:nvSpPr>
        <p:spPr>
          <a:xfrm>
            <a:off x="1499616" y="4041648"/>
            <a:ext cx="2953512" cy="600164"/>
          </a:xfrm>
          <a:prstGeom prst="rect">
            <a:avLst/>
          </a:prstGeom>
          <a:noFill/>
        </p:spPr>
        <p:txBody>
          <a:bodyPr wrap="square" rtlCol="0">
            <a:spAutoFit/>
          </a:bodyPr>
          <a:lstStyle/>
          <a:p>
            <a:pPr lvl="0">
              <a:buClrTx/>
            </a:pPr>
            <a:r>
              <a:rPr lang="en-US" sz="1100" b="1" kern="1200" dirty="0">
                <a:solidFill>
                  <a:srgbClr val="292934">
                    <a:lumMod val="95000"/>
                    <a:lumOff val="5000"/>
                  </a:srgbClr>
                </a:solidFill>
                <a:latin typeface="Calibri" pitchFamily="34" charset="0"/>
              </a:rPr>
              <a:t>Author:</a:t>
            </a:r>
            <a:r>
              <a:rPr lang="en-US" sz="1100" kern="1200" dirty="0">
                <a:solidFill>
                  <a:srgbClr val="D2533C">
                    <a:lumMod val="50000"/>
                  </a:srgbClr>
                </a:solidFill>
                <a:latin typeface="Calibri" pitchFamily="34" charset="0"/>
              </a:rPr>
              <a:t> </a:t>
            </a:r>
            <a:r>
              <a:rPr lang="en-US" sz="1100" kern="1200" dirty="0">
                <a:solidFill>
                  <a:srgbClr val="292934"/>
                </a:solidFill>
              </a:rPr>
              <a:t>Schwartz, et. al</a:t>
            </a:r>
            <a:endParaRPr lang="en-US" sz="1100" kern="1200" dirty="0">
              <a:solidFill>
                <a:srgbClr val="D2533C">
                  <a:lumMod val="50000"/>
                </a:srgbClr>
              </a:solidFill>
              <a:latin typeface="Calibri" pitchFamily="34" charset="0"/>
            </a:endParaRPr>
          </a:p>
          <a:p>
            <a:pPr lvl="0">
              <a:buClrTx/>
            </a:pPr>
            <a:r>
              <a:rPr lang="en-US" sz="1100" b="1" kern="1200" dirty="0">
                <a:solidFill>
                  <a:srgbClr val="292934">
                    <a:lumMod val="95000"/>
                    <a:lumOff val="5000"/>
                  </a:srgbClr>
                </a:solidFill>
                <a:latin typeface="Calibri" pitchFamily="34" charset="0"/>
              </a:rPr>
              <a:t>Journal:</a:t>
            </a:r>
            <a:r>
              <a:rPr lang="en-US" sz="1100" b="1" kern="1200" dirty="0">
                <a:solidFill>
                  <a:srgbClr val="0070C0"/>
                </a:solidFill>
                <a:latin typeface="Calibri" pitchFamily="34" charset="0"/>
              </a:rPr>
              <a:t> </a:t>
            </a:r>
            <a:r>
              <a:rPr lang="en-US" sz="1100" kern="1200" dirty="0">
                <a:solidFill>
                  <a:srgbClr val="292934"/>
                </a:solidFill>
                <a:latin typeface="Calibri" pitchFamily="34" charset="0"/>
              </a:rPr>
              <a:t>The new England journal of medicine</a:t>
            </a:r>
          </a:p>
          <a:p>
            <a:pPr lvl="0">
              <a:buClrTx/>
            </a:pPr>
            <a:r>
              <a:rPr lang="en-US" sz="1100" b="1" kern="1200" dirty="0">
                <a:solidFill>
                  <a:srgbClr val="292934">
                    <a:lumMod val="95000"/>
                    <a:lumOff val="5000"/>
                  </a:srgbClr>
                </a:solidFill>
                <a:latin typeface="Calibri" pitchFamily="34" charset="0"/>
              </a:rPr>
              <a:t>Published on: </a:t>
            </a:r>
            <a:r>
              <a:rPr lang="en-US" sz="1100" kern="1200" dirty="0">
                <a:solidFill>
                  <a:srgbClr val="292934"/>
                </a:solidFill>
                <a:latin typeface="Calibri" pitchFamily="34" charset="0"/>
              </a:rPr>
              <a:t>November 29</a:t>
            </a:r>
            <a:r>
              <a:rPr lang="en-US" sz="1100" kern="1200" baseline="30000" dirty="0">
                <a:solidFill>
                  <a:srgbClr val="292934"/>
                </a:solidFill>
                <a:latin typeface="Calibri" pitchFamily="34" charset="0"/>
              </a:rPr>
              <a:t>th</a:t>
            </a:r>
            <a:r>
              <a:rPr lang="en-US" sz="1100" kern="1200" dirty="0">
                <a:solidFill>
                  <a:srgbClr val="292934"/>
                </a:solidFill>
                <a:latin typeface="Calibri" pitchFamily="34" charset="0"/>
              </a:rPr>
              <a:t>, 2018</a:t>
            </a:r>
            <a:endParaRPr lang="en-GB" sz="1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93" name="Google Shape;193;p19"/>
          <p:cNvSpPr txBox="1">
            <a:spLocks noGrp="1"/>
          </p:cNvSpPr>
          <p:nvPr>
            <p:ph type="title"/>
          </p:nvPr>
        </p:nvSpPr>
        <p:spPr>
          <a:xfrm>
            <a:off x="1307592" y="728540"/>
            <a:ext cx="5220300" cy="450865"/>
          </a:xfrm>
          <a:prstGeom prst="rect">
            <a:avLst/>
          </a:prstGeom>
        </p:spPr>
        <p:txBody>
          <a:bodyPr spcFirstLastPara="1" wrap="square" lIns="91425" tIns="91425" rIns="91425" bIns="91425" anchor="b" anchorCtr="0">
            <a:noAutofit/>
          </a:bodyPr>
          <a:lstStyle/>
          <a:p>
            <a:pPr lvl="0"/>
            <a:r>
              <a:rPr lang="en-US" sz="2400" dirty="0">
                <a:solidFill>
                  <a:srgbClr val="00B0F0"/>
                </a:solidFill>
              </a:rPr>
              <a:t>Background information </a:t>
            </a:r>
            <a:endParaRPr sz="2400" dirty="0">
              <a:solidFill>
                <a:srgbClr val="00B0F0"/>
              </a:solidFill>
            </a:endParaRPr>
          </a:p>
        </p:txBody>
      </p:sp>
      <p:sp>
        <p:nvSpPr>
          <p:cNvPr id="194" name="Google Shape;194;p19"/>
          <p:cNvSpPr txBox="1">
            <a:spLocks noGrp="1"/>
          </p:cNvSpPr>
          <p:nvPr>
            <p:ph type="body" idx="1"/>
          </p:nvPr>
        </p:nvSpPr>
        <p:spPr>
          <a:xfrm>
            <a:off x="554804" y="1715784"/>
            <a:ext cx="6888411" cy="2860666"/>
          </a:xfrm>
          <a:prstGeom prst="rect">
            <a:avLst/>
          </a:prstGeom>
        </p:spPr>
        <p:txBody>
          <a:bodyPr spcFirstLastPara="1" wrap="square" lIns="91425" tIns="91425" rIns="91425" bIns="91425" anchor="t" anchorCtr="0">
            <a:noAutofit/>
          </a:bodyPr>
          <a:lstStyle/>
          <a:p>
            <a:pPr marL="0" lvl="0" indent="0">
              <a:buNone/>
            </a:pPr>
            <a:r>
              <a:rPr lang="en-GB" sz="1400" b="1" dirty="0">
                <a:solidFill>
                  <a:srgbClr val="FFFF00"/>
                </a:solidFill>
              </a:rPr>
              <a:t>Patients who have had an acute coronary syndrome are at high risk for recurrent ischemic cardiovascular events. We sought to determine whether alirocumab, a human monoclonal antibody to proprotein convertase subtilisin–</a:t>
            </a:r>
            <a:r>
              <a:rPr lang="en-GB" sz="1400" b="1" dirty="0" err="1">
                <a:solidFill>
                  <a:srgbClr val="FFFF00"/>
                </a:solidFill>
              </a:rPr>
              <a:t>kexin</a:t>
            </a:r>
            <a:r>
              <a:rPr lang="en-GB" sz="1400" b="1" dirty="0">
                <a:solidFill>
                  <a:srgbClr val="FFFF00"/>
                </a:solidFill>
              </a:rPr>
              <a:t> type 9 (PCSK9), would improve cardiovascular outcomes after an acute coronary syndrome in patients receiving high-intensity statin therapy.</a:t>
            </a:r>
          </a:p>
          <a:p>
            <a:pPr marL="0" lvl="0" indent="0">
              <a:buNone/>
            </a:pPr>
            <a:r>
              <a:rPr lang="en-GB" sz="1400" b="1" dirty="0">
                <a:solidFill>
                  <a:srgbClr val="FFFF00"/>
                </a:solidFill>
              </a:rPr>
              <a:t>Despite the availability of </a:t>
            </a:r>
            <a:r>
              <a:rPr lang="en-GB" sz="1400" b="1" dirty="0" smtClean="0">
                <a:solidFill>
                  <a:srgbClr val="FFFF00"/>
                </a:solidFill>
              </a:rPr>
              <a:t>current evidence-based </a:t>
            </a:r>
            <a:r>
              <a:rPr lang="en-GB" sz="1400" b="1" dirty="0">
                <a:solidFill>
                  <a:srgbClr val="FFFF00"/>
                </a:solidFill>
              </a:rPr>
              <a:t>treatments, patients who have had an acute coronary syndrome remain at high risk for recurrent ischemic cardiovascular events.1,2 This residual risk is attributable in part to elevated levels of low-density lipoprotein (LDL) cholesterol and other atherogenic lipoproteins.</a:t>
            </a:r>
          </a:p>
          <a:p>
            <a:pPr marL="0" lvl="0" indent="0" algn="l" rtl="0">
              <a:spcBef>
                <a:spcPts val="600"/>
              </a:spcBef>
              <a:spcAft>
                <a:spcPts val="0"/>
              </a:spcAft>
              <a:buNone/>
            </a:pPr>
            <a:endParaRPr sz="1400" dirty="0"/>
          </a:p>
        </p:txBody>
      </p:sp>
      <p:sp>
        <p:nvSpPr>
          <p:cNvPr id="195" name="Google Shape;195;p1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2"/>
          <p:cNvSpPr txBox="1">
            <a:spLocks noGrp="1"/>
          </p:cNvSpPr>
          <p:nvPr>
            <p:ph type="title"/>
          </p:nvPr>
        </p:nvSpPr>
        <p:spPr>
          <a:xfrm>
            <a:off x="512064" y="137160"/>
            <a:ext cx="7135644" cy="860367"/>
          </a:xfrm>
          <a:prstGeom prst="rect">
            <a:avLst/>
          </a:prstGeom>
          <a:solidFill>
            <a:srgbClr val="00B0F0"/>
          </a:solidFill>
        </p:spPr>
        <p:txBody>
          <a:bodyPr spcFirstLastPara="1" wrap="square" lIns="91425" tIns="91425" rIns="91425" bIns="91425" anchor="b" anchorCtr="0">
            <a:noAutofit/>
          </a:bodyPr>
          <a:lstStyle/>
          <a:p>
            <a:r>
              <a:rPr lang="en-US" sz="1400" b="1" dirty="0">
                <a:cs typeface="Calibri" panose="020F0502020204030204" pitchFamily="34" charset="0"/>
              </a:rPr>
              <a:t>Evo</a:t>
            </a:r>
            <a:r>
              <a:rPr lang="en-US" sz="1400" b="1" dirty="0"/>
              <a:t>Proprotein convertase </a:t>
            </a:r>
            <a:r>
              <a:rPr lang="en-US" sz="1400" b="1" dirty="0" err="1"/>
              <a:t>subtilisin</a:t>
            </a:r>
            <a:r>
              <a:rPr lang="en-US" sz="1400" b="1" dirty="0"/>
              <a:t>–</a:t>
            </a:r>
            <a:r>
              <a:rPr lang="en-US" sz="1400" b="1" dirty="0" err="1"/>
              <a:t>kexin</a:t>
            </a:r>
            <a:r>
              <a:rPr lang="en-US" sz="1400" b="1" dirty="0"/>
              <a:t> type 9 (PCSK9) promotes degradation of LDL </a:t>
            </a:r>
            <a:r>
              <a:rPr lang="en-US" sz="1400" b="1" dirty="0" err="1"/>
              <a:t>receptors</a:t>
            </a:r>
            <a:r>
              <a:rPr lang="en-US" sz="1400" b="1" dirty="0" err="1">
                <a:cs typeface="Calibri" panose="020F0502020204030204" pitchFamily="34" charset="0"/>
              </a:rPr>
              <a:t>locumab</a:t>
            </a:r>
            <a:r>
              <a:rPr lang="en-US" sz="1400" b="1" dirty="0">
                <a:cs typeface="Calibri" panose="020F0502020204030204" pitchFamily="34" charset="0"/>
              </a:rPr>
              <a:t> is PCSK9 inhibitor that lowers LDL-Cholesterol by 60%</a:t>
            </a:r>
            <a:br>
              <a:rPr lang="en-US" sz="1400" b="1" dirty="0">
                <a:cs typeface="Calibri" panose="020F0502020204030204" pitchFamily="34" charset="0"/>
              </a:rPr>
            </a:br>
            <a:endParaRPr sz="1400" b="1" dirty="0">
              <a:solidFill>
                <a:srgbClr val="92D050"/>
              </a:solidFill>
            </a:endParaRPr>
          </a:p>
        </p:txBody>
      </p:sp>
      <p:sp>
        <p:nvSpPr>
          <p:cNvPr id="242" name="Google Shape;242;p2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6" name="Oval 5">
            <a:extLst>
              <a:ext uri="{FF2B5EF4-FFF2-40B4-BE49-F238E27FC236}">
                <a16:creationId xmlns:a16="http://schemas.microsoft.com/office/drawing/2014/main" xmlns="" id="{7351BC15-4DAF-4725-A9A0-3E33D2182EA0}"/>
              </a:ext>
            </a:extLst>
          </p:cNvPr>
          <p:cNvSpPr/>
          <p:nvPr/>
        </p:nvSpPr>
        <p:spPr>
          <a:xfrm>
            <a:off x="1920741" y="2151888"/>
            <a:ext cx="4648200" cy="2133600"/>
          </a:xfrm>
          <a:prstGeom prst="ellipse">
            <a:avLst/>
          </a:prstGeom>
          <a:solidFill>
            <a:schemeClr val="accent3">
              <a:lumMod val="75000"/>
            </a:schemeClr>
          </a:solidFill>
          <a:ln w="26425" cap="flat" cmpd="sng" algn="ctr">
            <a:solidFill>
              <a:srgbClr val="00B05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FFFF"/>
                </a:solidFill>
                <a:effectLst/>
                <a:uLnTx/>
                <a:uFillTx/>
                <a:latin typeface="+mj-lt"/>
              </a:rPr>
              <a:t>Thereby diminishing the clearance of LDL from the circulation</a:t>
            </a:r>
            <a:endParaRPr kumimoji="0" lang="en-GB" sz="1800" b="1" i="0" u="none" strike="noStrike" kern="1200" cap="none" spc="0" normalizeH="0" baseline="0" noProof="0" dirty="0" smtClean="0">
              <a:ln>
                <a:noFill/>
              </a:ln>
              <a:solidFill>
                <a:srgbClr val="FFFFFF"/>
              </a:solidFill>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srgbClr val="FFFFFF"/>
              </a:solidFill>
              <a:effectLst/>
              <a:uLnTx/>
              <a:uFillTx/>
              <a:latin typeface="Arial"/>
            </a:endParaRPr>
          </a:p>
        </p:txBody>
      </p:sp>
      <p:sp>
        <p:nvSpPr>
          <p:cNvPr id="2" name="Down Arrow 1"/>
          <p:cNvSpPr/>
          <p:nvPr/>
        </p:nvSpPr>
        <p:spPr>
          <a:xfrm>
            <a:off x="3849624" y="1088136"/>
            <a:ext cx="502920" cy="1063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7" name="Google Shape;257;p23"/>
          <p:cNvSpPr txBox="1">
            <a:spLocks noGrp="1"/>
          </p:cNvSpPr>
          <p:nvPr>
            <p:ph type="body" idx="1"/>
          </p:nvPr>
        </p:nvSpPr>
        <p:spPr>
          <a:xfrm>
            <a:off x="457200" y="1958050"/>
            <a:ext cx="4504979" cy="2618400"/>
          </a:xfrm>
          <a:prstGeom prst="rect">
            <a:avLst/>
          </a:prstGeom>
        </p:spPr>
        <p:txBody>
          <a:bodyPr spcFirstLastPara="1" wrap="square" lIns="91425" tIns="91425" rIns="91425" bIns="91425" anchor="t" anchorCtr="0">
            <a:noAutofit/>
          </a:bodyPr>
          <a:lstStyle/>
          <a:p>
            <a:pPr marL="0" indent="0">
              <a:buNone/>
            </a:pPr>
            <a:r>
              <a:rPr lang="en-GB" dirty="0" smtClean="0"/>
              <a:t>  </a:t>
            </a:r>
            <a:endParaRPr dirty="0"/>
          </a:p>
        </p:txBody>
      </p:sp>
      <p:sp>
        <p:nvSpPr>
          <p:cNvPr id="258" name="Google Shape;258;p2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sp>
        <p:nvSpPr>
          <p:cNvPr id="2" name="Title 1"/>
          <p:cNvSpPr>
            <a:spLocks noGrp="1"/>
          </p:cNvSpPr>
          <p:nvPr>
            <p:ph type="title"/>
          </p:nvPr>
        </p:nvSpPr>
        <p:spPr>
          <a:xfrm>
            <a:off x="457200" y="1166125"/>
            <a:ext cx="6391656" cy="683100"/>
          </a:xfrm>
        </p:spPr>
        <p:txBody>
          <a:bodyPr/>
          <a:lstStyle/>
          <a:p>
            <a:r>
              <a:rPr lang="en-US" sz="4400" b="1" dirty="0" smtClean="0">
                <a:solidFill>
                  <a:srgbClr val="0070C0"/>
                </a:solidFill>
                <a:latin typeface="Calibri" pitchFamily="34" charset="0"/>
              </a:rPr>
              <a:t>Objective</a:t>
            </a:r>
            <a:r>
              <a:rPr lang="en-US" sz="4400" b="1" dirty="0">
                <a:solidFill>
                  <a:srgbClr val="0070C0"/>
                </a:solidFill>
                <a:latin typeface="Calibri" pitchFamily="34" charset="0"/>
              </a:rPr>
              <a:t/>
            </a:r>
            <a:br>
              <a:rPr lang="en-US" sz="4400" b="1" dirty="0">
                <a:solidFill>
                  <a:srgbClr val="0070C0"/>
                </a:solidFill>
                <a:latin typeface="Calibri" pitchFamily="34" charset="0"/>
              </a:rPr>
            </a:br>
            <a:r>
              <a:rPr lang="en-US" sz="1100" dirty="0">
                <a:solidFill>
                  <a:srgbClr val="FFFF00"/>
                </a:solidFill>
              </a:rPr>
              <a:t>The primary end point was a composite of death from coronary heart disease, nonfatal myocardial infarction, fatal or nonfatal ischemic stroke, or unstable angina requiring hospitalization</a:t>
            </a:r>
            <a:endParaRPr lang="en-US" sz="1100" b="1" dirty="0">
              <a:solidFill>
                <a:srgbClr val="FFFF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76656" y="2313432"/>
            <a:ext cx="7406640" cy="2523768"/>
          </a:xfrm>
          <a:prstGeom prst="rect">
            <a:avLst/>
          </a:prstGeom>
          <a:noFill/>
        </p:spPr>
        <p:txBody>
          <a:bodyPr wrap="square" rtlCol="0">
            <a:spAutoFit/>
          </a:bodyPr>
          <a:lstStyle/>
          <a:p>
            <a:r>
              <a:rPr lang="en-US" b="1" dirty="0">
                <a:solidFill>
                  <a:srgbClr val="0070C0"/>
                </a:solidFill>
                <a:latin typeface="Times New Roman" panose="02020603050405020304" pitchFamily="18" charset="0"/>
                <a:cs typeface="Times New Roman" panose="02020603050405020304" pitchFamily="18" charset="0"/>
              </a:rPr>
              <a:t>Design: </a:t>
            </a:r>
          </a:p>
          <a:p>
            <a:pPr marL="285750" indent="-285750">
              <a:buFont typeface="Arial" panose="020B0604020202020204" pitchFamily="34" charset="0"/>
              <a:buChar char="•"/>
            </a:pPr>
            <a:r>
              <a:rPr lang="en-US" sz="1600" dirty="0">
                <a:solidFill>
                  <a:schemeClr val="accent2">
                    <a:lumMod val="60000"/>
                    <a:lumOff val="40000"/>
                  </a:schemeClr>
                </a:solidFill>
                <a:latin typeface="Times New Roman" panose="02020603050405020304" pitchFamily="18" charset="0"/>
                <a:cs typeface="Times New Roman" panose="02020603050405020304" pitchFamily="18" charset="0"/>
              </a:rPr>
              <a:t> </a:t>
            </a:r>
            <a:r>
              <a:rPr lang="en-US" sz="1600" b="1" dirty="0">
                <a:solidFill>
                  <a:schemeClr val="accent2">
                    <a:lumMod val="60000"/>
                    <a:lumOff val="40000"/>
                  </a:schemeClr>
                </a:solidFill>
                <a:latin typeface="+mj-lt"/>
              </a:rPr>
              <a:t>During a </a:t>
            </a:r>
            <a:r>
              <a:rPr lang="en-US" sz="1600" b="1" dirty="0" smtClean="0">
                <a:solidFill>
                  <a:schemeClr val="accent2">
                    <a:lumMod val="60000"/>
                    <a:lumOff val="40000"/>
                  </a:schemeClr>
                </a:solidFill>
                <a:latin typeface="+mj-lt"/>
              </a:rPr>
              <a:t>pre-randomization </a:t>
            </a:r>
            <a:r>
              <a:rPr lang="en-US" sz="1600" b="1" dirty="0">
                <a:solidFill>
                  <a:schemeClr val="accent2">
                    <a:lumMod val="60000"/>
                    <a:lumOff val="40000"/>
                  </a:schemeClr>
                </a:solidFill>
                <a:latin typeface="+mj-lt"/>
              </a:rPr>
              <a:t>run-in phase (described in the Supplementary Appendix), patients received instruction in injecting themselves (with placebo), and lipid levels were verified for patient eligibility. </a:t>
            </a:r>
          </a:p>
          <a:p>
            <a:pPr marL="285750" indent="-285750">
              <a:buFont typeface="Arial" panose="020B0604020202020204" pitchFamily="34" charset="0"/>
              <a:buChar char="•"/>
            </a:pPr>
            <a:r>
              <a:rPr lang="en-US" sz="1600" b="1" dirty="0">
                <a:solidFill>
                  <a:schemeClr val="accent2">
                    <a:lumMod val="60000"/>
                    <a:lumOff val="40000"/>
                  </a:schemeClr>
                </a:solidFill>
                <a:latin typeface="+mj-lt"/>
              </a:rPr>
              <a:t>Patients who met trial entry criteria were randomly assigned, in a 1:1 ratio, to receive alirocumab at a dose of 75 mg or matching placebo; randomization was stratified according to country (Table S1 in the Supplementary Appendix). All doses of alirocumab or placebo were administered by subcutaneous injection every 2 weeks</a:t>
            </a:r>
            <a:endParaRPr lang="ar-AE" sz="1600" b="1" dirty="0">
              <a:solidFill>
                <a:schemeClr val="accent2">
                  <a:lumMod val="60000"/>
                  <a:lumOff val="40000"/>
                </a:schemeClr>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sp>
        <p:nvSpPr>
          <p:cNvPr id="7" name="Rectangle 6"/>
          <p:cNvSpPr/>
          <p:nvPr/>
        </p:nvSpPr>
        <p:spPr>
          <a:xfrm>
            <a:off x="2516190" y="524256"/>
            <a:ext cx="3816000" cy="548099"/>
          </a:xfrm>
          <a:prstGeom prst="rect">
            <a:avLst/>
          </a:prstGeom>
          <a:solidFill>
            <a:srgbClr val="FFFFFF">
              <a:lumMod val="85000"/>
            </a:srgbClr>
          </a:solidFill>
          <a:ln w="38100">
            <a:solidFill>
              <a:schemeClr val="accent1">
                <a:lumMod val="50000"/>
              </a:schemeClr>
            </a:solidFill>
          </a:ln>
          <a:effectLst>
            <a:glow rad="101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R="0" lvl="0" defTabSz="914400" eaLnBrk="1" fontAlgn="auto" latinLnBrk="0" hangingPunct="1">
              <a:lnSpc>
                <a:spcPct val="115000"/>
              </a:lnSpc>
              <a:spcBef>
                <a:spcPts val="0"/>
              </a:spcBef>
              <a:spcAft>
                <a:spcPts val="0"/>
              </a:spcAft>
              <a:buClrTx/>
              <a:buSzTx/>
              <a:tabLst/>
              <a:defRPr/>
            </a:pPr>
            <a:r>
              <a:rPr kumimoji="0" lang="en-US" sz="2800" b="0" i="0" u="none" strike="noStrike" kern="1200" cap="none" spc="0" normalizeH="0" baseline="0" noProof="0" dirty="0" smtClean="0">
                <a:ln>
                  <a:noFill/>
                </a:ln>
                <a:solidFill>
                  <a:srgbClr val="808DA0">
                    <a:lumMod val="50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Length of Study</a:t>
            </a:r>
          </a:p>
        </p:txBody>
      </p:sp>
      <p:sp>
        <p:nvSpPr>
          <p:cNvPr id="9" name="Rectangle 8"/>
          <p:cNvSpPr/>
          <p:nvPr/>
        </p:nvSpPr>
        <p:spPr>
          <a:xfrm>
            <a:off x="762000" y="1981200"/>
            <a:ext cx="7620000" cy="266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342900" indent="-342900">
              <a:buFont typeface="Wingdings" panose="05000000000000000000" pitchFamily="2" charset="2"/>
              <a:buChar char="ü"/>
            </a:pPr>
            <a:r>
              <a:rPr lang="en-US" sz="2400" b="1" dirty="0"/>
              <a:t>Randomization </a:t>
            </a:r>
            <a:r>
              <a:rPr lang="en-US" sz="2400" b="1" dirty="0" smtClean="0"/>
              <a:t>on the month of November 2018</a:t>
            </a:r>
          </a:p>
          <a:p>
            <a:pPr marL="342900" indent="-342900">
              <a:buFont typeface="Wingdings" panose="05000000000000000000" pitchFamily="2" charset="2"/>
              <a:buChar char="ü"/>
            </a:pPr>
            <a:r>
              <a:rPr lang="en-US" sz="2400" b="1" dirty="0"/>
              <a:t>The median duration of follow-up was 2.8 </a:t>
            </a:r>
            <a:r>
              <a:rPr lang="en-US" sz="2400" b="1" dirty="0" smtClean="0"/>
              <a:t>years</a:t>
            </a:r>
          </a:p>
          <a:p>
            <a:pPr marL="342900" indent="-342900">
              <a:buFont typeface="Wingdings" panose="05000000000000000000" pitchFamily="2" charset="2"/>
              <a:buChar char="ü"/>
            </a:pPr>
            <a:r>
              <a:rPr lang="en-US" sz="2400" b="1" dirty="0" smtClean="0"/>
              <a:t>All </a:t>
            </a:r>
            <a:r>
              <a:rPr lang="en-US" sz="2400" b="1" dirty="0"/>
              <a:t>efficacy analysis were conducted on an intention-to-treat basis</a:t>
            </a:r>
          </a:p>
        </p:txBody>
      </p:sp>
    </p:spTree>
    <p:extLst>
      <p:ext uri="{BB962C8B-B14F-4D97-AF65-F5344CB8AC3E}">
        <p14:creationId xmlns:p14="http://schemas.microsoft.com/office/powerpoint/2010/main" val="1967198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5678" y="1958050"/>
            <a:ext cx="7445089" cy="2618400"/>
          </a:xfrm>
        </p:spPr>
        <p:txBody>
          <a:bodyPr>
            <a:noAutofit/>
          </a:bodyPr>
          <a:lstStyle/>
          <a:p>
            <a:pPr marL="742950" lvl="1" indent="-285750">
              <a:lnSpc>
                <a:spcPct val="115000"/>
              </a:lnSpc>
              <a:buFont typeface="Wingdings" panose="05000000000000000000" pitchFamily="2" charset="2"/>
              <a:buChar char=""/>
            </a:pPr>
            <a:r>
              <a:rPr lang="en-US" sz="1600" b="1" dirty="0">
                <a:solidFill>
                  <a:srgbClr val="FFFF00"/>
                </a:solidFill>
                <a:ea typeface="Calibri" panose="020F0502020204030204" pitchFamily="34" charset="0"/>
                <a:cs typeface="Times New Roman" panose="02020603050405020304" pitchFamily="18" charset="0"/>
              </a:rPr>
              <a:t>Primary end point: composite of death from coronary heart disease, nonfatal myocardial infarction, fatal or nonfatal ischemic stroke, or unstable angina requiring hospitalization.</a:t>
            </a:r>
            <a:endParaRPr lang="en-GB" sz="1600" b="1" dirty="0">
              <a:solidFill>
                <a:srgbClr val="FFFF00"/>
              </a:solidFill>
              <a:ea typeface="Calibri" panose="020F0502020204030204" pitchFamily="34" charset="0"/>
              <a:cs typeface="Times New Roman" panose="02020603050405020304" pitchFamily="18" charset="0"/>
            </a:endParaRPr>
          </a:p>
          <a:p>
            <a:pPr marL="742950" lvl="1" indent="-285750">
              <a:lnSpc>
                <a:spcPct val="115000"/>
              </a:lnSpc>
              <a:buFont typeface="Wingdings" panose="05000000000000000000" pitchFamily="2" charset="2"/>
              <a:buChar char=""/>
            </a:pPr>
            <a:r>
              <a:rPr lang="en-US" sz="1600" b="1" dirty="0">
                <a:solidFill>
                  <a:srgbClr val="FFFF00"/>
                </a:solidFill>
                <a:ea typeface="Calibri" panose="020F0502020204030204" pitchFamily="34" charset="0"/>
                <a:cs typeface="Times New Roman" panose="02020603050405020304" pitchFamily="18" charset="0"/>
              </a:rPr>
              <a:t>Key secondary end </a:t>
            </a:r>
            <a:r>
              <a:rPr lang="en-US" sz="1600" b="1" dirty="0" smtClean="0">
                <a:solidFill>
                  <a:srgbClr val="FFFF00"/>
                </a:solidFill>
                <a:ea typeface="Calibri" panose="020F0502020204030204" pitchFamily="34" charset="0"/>
                <a:cs typeface="Times New Roman" panose="02020603050405020304" pitchFamily="18" charset="0"/>
              </a:rPr>
              <a:t>point:</a:t>
            </a:r>
            <a:endParaRPr lang="en-US" sz="1600" b="1" dirty="0">
              <a:solidFill>
                <a:srgbClr val="FFFF00"/>
              </a:solidFill>
            </a:endParaRPr>
          </a:p>
          <a:p>
            <a:pPr marL="742950" lvl="1" indent="-285750">
              <a:lnSpc>
                <a:spcPct val="115000"/>
              </a:lnSpc>
              <a:buFont typeface="Wingdings" panose="05000000000000000000" pitchFamily="2" charset="2"/>
              <a:buChar char=""/>
            </a:pPr>
            <a:r>
              <a:rPr lang="en-US" sz="1600" b="1" u="sng" dirty="0">
                <a:solidFill>
                  <a:srgbClr val="FFFF00"/>
                </a:solidFill>
                <a:ea typeface="Calibri" panose="020F0502020204030204" pitchFamily="34" charset="0"/>
                <a:cs typeface="Times New Roman" panose="02020603050405020304" pitchFamily="18" charset="0"/>
              </a:rPr>
              <a:t>Safety</a:t>
            </a:r>
            <a:r>
              <a:rPr lang="en-US" sz="1600" b="1" dirty="0">
                <a:solidFill>
                  <a:srgbClr val="FFFF00"/>
                </a:solidFill>
                <a:ea typeface="Calibri" panose="020F0502020204030204" pitchFamily="34" charset="0"/>
                <a:cs typeface="Times New Roman" panose="02020603050405020304" pitchFamily="18" charset="0"/>
              </a:rPr>
              <a:t> was assessed through collection of data on adverse events and central laboratory testing.</a:t>
            </a:r>
            <a:endParaRPr lang="en-GB" sz="1600" b="1" dirty="0">
              <a:solidFill>
                <a:srgbClr val="FFFF00"/>
              </a:solidFill>
              <a:ea typeface="Calibri" panose="020F0502020204030204" pitchFamily="34" charset="0"/>
              <a:cs typeface="Times New Roman" panose="02020603050405020304" pitchFamily="18" charset="0"/>
            </a:endParaRPr>
          </a:p>
          <a:p>
            <a:pPr marL="742950" lvl="1" indent="-285750">
              <a:lnSpc>
                <a:spcPct val="115000"/>
              </a:lnSpc>
              <a:buFont typeface="Wingdings" panose="05000000000000000000" pitchFamily="2" charset="2"/>
              <a:buChar char=""/>
            </a:pPr>
            <a:r>
              <a:rPr lang="en-US" sz="1600" b="1" dirty="0">
                <a:solidFill>
                  <a:srgbClr val="FFFF00"/>
                </a:solidFill>
                <a:ea typeface="Calibri" panose="020F0502020204030204" pitchFamily="34" charset="0"/>
                <a:cs typeface="Times New Roman" panose="02020603050405020304" pitchFamily="18" charset="0"/>
              </a:rPr>
              <a:t>A central clinical-events committee, whose members were unaware of study-group assignments and cholesterol level, determined all potential </a:t>
            </a:r>
            <a:r>
              <a:rPr lang="en-US" sz="1600" b="1" u="sng" dirty="0">
                <a:solidFill>
                  <a:srgbClr val="FFFF00"/>
                </a:solidFill>
                <a:ea typeface="Calibri" panose="020F0502020204030204" pitchFamily="34" charset="0"/>
                <a:cs typeface="Times New Roman" panose="02020603050405020304" pitchFamily="18" charset="0"/>
              </a:rPr>
              <a:t>efficacy</a:t>
            </a:r>
            <a:r>
              <a:rPr lang="en-US" sz="1600" b="1" dirty="0">
                <a:solidFill>
                  <a:srgbClr val="FFFF00"/>
                </a:solidFill>
                <a:ea typeface="Calibri" panose="020F0502020204030204" pitchFamily="34" charset="0"/>
                <a:cs typeface="Times New Roman" panose="02020603050405020304" pitchFamily="18" charset="0"/>
              </a:rPr>
              <a:t> end-point events</a:t>
            </a:r>
            <a:endParaRPr lang="" sz="1600" b="1" dirty="0">
              <a:solidFill>
                <a:srgbClr val="FFFF00"/>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
        <p:nvSpPr>
          <p:cNvPr id="7" name="Title 1"/>
          <p:cNvSpPr txBox="1">
            <a:spLocks/>
          </p:cNvSpPr>
          <p:nvPr/>
        </p:nvSpPr>
        <p:spPr>
          <a:xfrm>
            <a:off x="2787982" y="786384"/>
            <a:ext cx="3840480" cy="722376"/>
          </a:xfrm>
          <a:prstGeom prst="rect">
            <a:avLst/>
          </a:prstGeom>
          <a:solidFill>
            <a:srgbClr val="FFFF00"/>
          </a:solidFill>
          <a:ln w="19050" cap="rnd" cmpd="sng" algn="ctr">
            <a:solidFill>
              <a:srgbClr val="93A299"/>
            </a:solidFill>
            <a:prstDash val="solid"/>
          </a:ln>
          <a:effectLst/>
        </p:spPr>
        <p:txBody>
          <a:bodyPr vert="horz" lIns="91440" tIns="45720" rIns="91440" bIns="45720" rtlCol="0" anchor="ctr">
            <a:normAutofit/>
          </a:bodyPr>
          <a:lstStyle>
            <a:lvl1pPr algn="l" defTabSz="914400" rtl="1" eaLnBrk="1" latinLnBrk="0" hangingPunct="1">
              <a:spcBef>
                <a:spcPct val="0"/>
              </a:spcBef>
              <a:buNone/>
              <a:defRPr sz="4000" kern="1200" spc="-1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GB" sz="4000" b="0" i="0" u="none" strike="noStrike" kern="1200" cap="none" spc="-100" normalizeH="0" baseline="0" noProof="0" dirty="0" smtClean="0">
                <a:ln>
                  <a:noFill/>
                </a:ln>
                <a:solidFill>
                  <a:srgbClr val="808DA0">
                    <a:lumMod val="50000"/>
                  </a:srgbClr>
                </a:solidFill>
                <a:effectLst/>
                <a:uLnTx/>
                <a:uFillTx/>
                <a:latin typeface="Arial"/>
              </a:rPr>
              <a:t>Outcomes </a:t>
            </a:r>
            <a:endParaRPr kumimoji="0" lang="en-GB" sz="4000" b="0" i="0" u="none" strike="noStrike" kern="1200" cap="none" spc="-100" normalizeH="0" baseline="0" noProof="0" dirty="0">
              <a:ln>
                <a:noFill/>
              </a:ln>
              <a:solidFill>
                <a:srgbClr val="808DA0">
                  <a:lumMod val="50000"/>
                </a:srgbClr>
              </a:solidFill>
              <a:effectLst/>
              <a:uLnTx/>
              <a:uFillTx/>
              <a:latin typeface="Arial"/>
            </a:endParaRPr>
          </a:p>
        </p:txBody>
      </p:sp>
    </p:spTree>
    <p:extLst>
      <p:ext uri="{BB962C8B-B14F-4D97-AF65-F5344CB8AC3E}">
        <p14:creationId xmlns:p14="http://schemas.microsoft.com/office/powerpoint/2010/main" val="1775180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
        <p:nvSpPr>
          <p:cNvPr id="6" name="Title 1"/>
          <p:cNvSpPr txBox="1">
            <a:spLocks/>
          </p:cNvSpPr>
          <p:nvPr/>
        </p:nvSpPr>
        <p:spPr>
          <a:xfrm>
            <a:off x="2663952" y="777240"/>
            <a:ext cx="3307080" cy="67665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3">
            <a:schemeClr val="accent3"/>
          </a:fillRef>
          <a:effectRef idx="2">
            <a:schemeClr val="accent3"/>
          </a:effectRef>
          <a:fontRef idx="minor">
            <a:schemeClr val="lt1"/>
          </a:fontRef>
        </p:style>
        <p:txBody>
          <a:bodyPr vert="horz" lIns="91440" tIns="45720" rIns="91440" bIns="45720" rtlCol="0" anchor="ctr">
            <a:normAutofit lnSpcReduction="10000"/>
          </a:bodyPr>
          <a:lstStyle>
            <a:lvl1pPr algn="l" defTabSz="914400" rtl="1"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GB" sz="4000" b="0" i="0" u="none" strike="noStrike" kern="1200" cap="none" spc="-100" normalizeH="0" baseline="0" noProof="0" dirty="0" smtClean="0">
                <a:ln>
                  <a:noFill/>
                </a:ln>
                <a:solidFill>
                  <a:srgbClr val="808DA0">
                    <a:lumMod val="50000"/>
                  </a:srgbClr>
                </a:solidFill>
                <a:effectLst/>
                <a:uLnTx/>
                <a:uFillTx/>
                <a:latin typeface="Arial"/>
              </a:rPr>
              <a:t>Interventions </a:t>
            </a:r>
            <a:endParaRPr kumimoji="0" lang="en-GB" sz="4000" b="0" i="0" u="none" strike="noStrike" kern="1200" cap="none" spc="-100" normalizeH="0" baseline="0" noProof="0" dirty="0">
              <a:ln>
                <a:noFill/>
              </a:ln>
              <a:solidFill>
                <a:srgbClr val="808DA0">
                  <a:lumMod val="50000"/>
                </a:srgbClr>
              </a:solidFill>
              <a:effectLst/>
              <a:uLnTx/>
              <a:uFillTx/>
              <a:latin typeface="Arial"/>
            </a:endParaRPr>
          </a:p>
        </p:txBody>
      </p:sp>
      <p:sp>
        <p:nvSpPr>
          <p:cNvPr id="7" name="TextBox 6"/>
          <p:cNvSpPr txBox="1"/>
          <p:nvPr/>
        </p:nvSpPr>
        <p:spPr>
          <a:xfrm>
            <a:off x="448056" y="2212848"/>
            <a:ext cx="7863840" cy="2569934"/>
          </a:xfrm>
          <a:prstGeom prst="rect">
            <a:avLst/>
          </a:prstGeom>
          <a:noFill/>
          <a:ln>
            <a:solidFill>
              <a:srgbClr val="92D050"/>
            </a:solidFill>
          </a:ln>
        </p:spPr>
        <p:txBody>
          <a:bodyPr wrap="square" rtlCol="0">
            <a:spAutoFit/>
          </a:bodyPr>
          <a:lstStyle/>
          <a:p>
            <a:pPr marL="800100" lvl="1" indent="-342900">
              <a:lnSpc>
                <a:spcPct val="115000"/>
              </a:lnSpc>
              <a:buFont typeface="Wingdings" panose="05000000000000000000" pitchFamily="2" charset="2"/>
              <a:buChar char="ü"/>
            </a:pPr>
            <a:r>
              <a:rPr lang="en-US" sz="2000" dirty="0">
                <a:solidFill>
                  <a:srgbClr val="FFFF00"/>
                </a:solidFill>
                <a:latin typeface="Calibri" panose="020F0502020204030204" pitchFamily="34" charset="0"/>
                <a:ea typeface="Calibri" panose="020F0502020204030204" pitchFamily="34" charset="0"/>
              </a:rPr>
              <a:t>Patients were randomly assigned to receive alirocumab subcutaneously at a dose of 75 mg (9462 patients) or matching placebo (9462 patients) every 2 weeks. The dose of alirocumab was adjusted under blinded conditions to target an LDL cholesterol level of 25 to 50 mg per deciliter (0.6 to 1.3 </a:t>
            </a:r>
            <a:r>
              <a:rPr lang="en-US" sz="2000" dirty="0" smtClean="0">
                <a:solidFill>
                  <a:srgbClr val="FFFF00"/>
                </a:solidFill>
                <a:latin typeface="Calibri" panose="020F0502020204030204" pitchFamily="34" charset="0"/>
                <a:ea typeface="Calibri" panose="020F0502020204030204" pitchFamily="34" charset="0"/>
              </a:rPr>
              <a:t>mm  </a:t>
            </a:r>
            <a:r>
              <a:rPr lang="en-US" sz="2000" dirty="0">
                <a:solidFill>
                  <a:srgbClr val="FFFF00"/>
                </a:solidFill>
                <a:latin typeface="Calibri" panose="020F0502020204030204" pitchFamily="34" charset="0"/>
                <a:ea typeface="Calibri" panose="020F0502020204030204" pitchFamily="34" charset="0"/>
              </a:rPr>
              <a:t>per liter).</a:t>
            </a:r>
          </a:p>
          <a:p>
            <a:pPr marL="800100" lvl="1" indent="-342900">
              <a:lnSpc>
                <a:spcPct val="115000"/>
              </a:lnSpc>
              <a:buFont typeface="Wingdings" panose="05000000000000000000" pitchFamily="2" charset="2"/>
              <a:buChar char="ü"/>
            </a:pPr>
            <a:r>
              <a:rPr lang="en-US" sz="2000" dirty="0">
                <a:solidFill>
                  <a:srgbClr val="FFFF00"/>
                </a:solidFill>
                <a:latin typeface="Calibri" panose="020F0502020204030204" pitchFamily="34" charset="0"/>
                <a:ea typeface="Calibri" panose="020F0502020204030204" pitchFamily="34" charset="0"/>
              </a:rPr>
              <a:t>Monitoring of adherence not specified</a:t>
            </a:r>
            <a:endParaRPr lang="en-GB" sz="2000" dirty="0">
              <a:solidFill>
                <a:srgbClr val="FFFF00"/>
              </a:solidFill>
            </a:endParaRPr>
          </a:p>
        </p:txBody>
      </p:sp>
    </p:spTree>
    <p:extLst>
      <p:ext uri="{BB962C8B-B14F-4D97-AF65-F5344CB8AC3E}">
        <p14:creationId xmlns:p14="http://schemas.microsoft.com/office/powerpoint/2010/main" val="2427043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422" name="Google Shape;422;p36"/>
          <p:cNvSpPr txBox="1">
            <a:spLocks noGrp="1"/>
          </p:cNvSpPr>
          <p:nvPr>
            <p:ph type="subTitle" idx="4294967295"/>
          </p:nvPr>
        </p:nvSpPr>
        <p:spPr>
          <a:xfrm>
            <a:off x="109330" y="1441175"/>
            <a:ext cx="8446545" cy="2603776"/>
          </a:xfrm>
          <a:prstGeom prst="rect">
            <a:avLst/>
          </a:prstGeom>
        </p:spPr>
        <p:txBody>
          <a:bodyPr spcFirstLastPara="1" wrap="square" lIns="91425" tIns="91425" rIns="91425" bIns="91425" anchor="t" anchorCtr="0">
            <a:noAutofit/>
          </a:bodyPr>
          <a:lstStyle/>
          <a:p>
            <a:pPr lvl="0" defTabSz="914400">
              <a:spcBef>
                <a:spcPts val="0"/>
              </a:spcBef>
              <a:buClrTx/>
              <a:buSzTx/>
              <a:buFont typeface="Wingdings" panose="05000000000000000000" pitchFamily="2" charset="2"/>
              <a:buChar char="v"/>
            </a:pPr>
            <a:r>
              <a:rPr lang="en-US" sz="1600" dirty="0">
                <a:solidFill>
                  <a:srgbClr val="FFFF00"/>
                </a:solidFill>
                <a:latin typeface="Arial"/>
              </a:rPr>
              <a:t>Patients were eligible for enrollment in the trial if they were 40 years of age or older, underwent randomization. A total of 18,924 patients underwent randomization at 1315 sites in 57 countries; 9462 were assigned to the alirocumab group and 9462 to the placebo group</a:t>
            </a:r>
            <a:br>
              <a:rPr lang="en-US" sz="1600" dirty="0">
                <a:solidFill>
                  <a:srgbClr val="FFFF00"/>
                </a:solidFill>
                <a:latin typeface="Arial"/>
              </a:rPr>
            </a:br>
            <a:endParaRPr lang="en-GB" sz="1600" dirty="0">
              <a:solidFill>
                <a:srgbClr val="FFFF00"/>
              </a:solidFill>
              <a:latin typeface="Arial"/>
            </a:endParaRPr>
          </a:p>
          <a:p>
            <a:pPr lvl="0" defTabSz="914400">
              <a:spcBef>
                <a:spcPts val="0"/>
              </a:spcBef>
              <a:buClrTx/>
              <a:buSzTx/>
              <a:buFont typeface="Wingdings" panose="05000000000000000000" pitchFamily="2" charset="2"/>
              <a:buChar char="v"/>
            </a:pPr>
            <a:r>
              <a:rPr lang="en-US" sz="1600" dirty="0">
                <a:solidFill>
                  <a:srgbClr val="FFFF00"/>
                </a:solidFill>
                <a:latin typeface="Arial"/>
              </a:rPr>
              <a:t>Patients had been hospitalized with an acute coronary syndrome (myocardial infarction or unstable angina) 1 to 12 months before randomization, and had an LDL cholesterol level of at least 70 mg per deciliter (1.8 mmol per liter), a non−high-density lipoprotein (HDL) cholesterol level of at least 100 mg per deciliter, or an </a:t>
            </a:r>
            <a:r>
              <a:rPr lang="en-US" sz="1600" dirty="0" err="1">
                <a:solidFill>
                  <a:srgbClr val="FFFF00"/>
                </a:solidFill>
                <a:latin typeface="Arial"/>
              </a:rPr>
              <a:t>apolipoprotein</a:t>
            </a:r>
            <a:r>
              <a:rPr lang="en-US" sz="1600" dirty="0">
                <a:solidFill>
                  <a:srgbClr val="FFFF00"/>
                </a:solidFill>
                <a:latin typeface="Arial"/>
              </a:rPr>
              <a:t> B level of at least 80 mg per deciliter</a:t>
            </a:r>
            <a:br>
              <a:rPr lang="en-US" sz="1600" dirty="0">
                <a:solidFill>
                  <a:srgbClr val="FFFF00"/>
                </a:solidFill>
                <a:latin typeface="Arial"/>
              </a:rPr>
            </a:br>
            <a:endParaRPr lang="en-GB" sz="1600" dirty="0">
              <a:solidFill>
                <a:srgbClr val="FFFF00"/>
              </a:solidFill>
              <a:latin typeface="Arial"/>
            </a:endParaRPr>
          </a:p>
          <a:p>
            <a:pPr marL="0" lvl="0" indent="0" algn="l" rtl="0">
              <a:spcBef>
                <a:spcPts val="600"/>
              </a:spcBef>
              <a:spcAft>
                <a:spcPts val="0"/>
              </a:spcAft>
              <a:buNone/>
            </a:pPr>
            <a:endParaRPr lang="en-GB" dirty="0" smtClean="0"/>
          </a:p>
        </p:txBody>
      </p:sp>
      <p:sp>
        <p:nvSpPr>
          <p:cNvPr id="5" name="Title 1">
            <a:extLst>
              <a:ext uri="{FF2B5EF4-FFF2-40B4-BE49-F238E27FC236}">
                <a16:creationId xmlns:a16="http://schemas.microsoft.com/office/drawing/2014/main" xmlns="" id="{7B58FF90-1219-461A-A42A-8241FE87862B}"/>
              </a:ext>
            </a:extLst>
          </p:cNvPr>
          <p:cNvSpPr txBox="1">
            <a:spLocks/>
          </p:cNvSpPr>
          <p:nvPr/>
        </p:nvSpPr>
        <p:spPr>
          <a:xfrm>
            <a:off x="2534648" y="438912"/>
            <a:ext cx="4012456" cy="612648"/>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fontScale="92500" lnSpcReduction="10000"/>
          </a:bodyPr>
          <a:lstStyle>
            <a:lvl1pPr algn="l" defTabSz="914400" rtl="1" eaLnBrk="1" latinLnBrk="0" hangingPunct="1">
              <a:spcBef>
                <a:spcPct val="0"/>
              </a:spcBef>
              <a:buNone/>
              <a:defRPr sz="4000" kern="1200" spc="-100" baseline="0">
                <a:solidFill>
                  <a:schemeClr val="tx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smtClean="0">
                <a:ln>
                  <a:noFill/>
                </a:ln>
                <a:solidFill>
                  <a:srgbClr val="808DA0">
                    <a:lumMod val="50000"/>
                  </a:srgbClr>
                </a:solidFill>
                <a:effectLst/>
                <a:uLnTx/>
                <a:uFillTx/>
                <a:latin typeface="Arial"/>
              </a:rPr>
              <a:t>Method </a:t>
            </a:r>
            <a:endParaRPr kumimoji="0" lang="en-US" sz="4000" b="0" i="0" u="none" strike="noStrike" kern="1200" cap="none" spc="-100" normalizeH="0" baseline="0" noProof="0" dirty="0">
              <a:ln>
                <a:noFill/>
              </a:ln>
              <a:solidFill>
                <a:srgbClr val="808DA0">
                  <a:lumMod val="50000"/>
                </a:srgbClr>
              </a:solidFill>
              <a:effectLst/>
              <a:uLnTx/>
              <a:uFillTx/>
              <a:latin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6"/>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graphicFrame>
        <p:nvGraphicFramePr>
          <p:cNvPr id="2" name="Table 1"/>
          <p:cNvGraphicFramePr>
            <a:graphicFrameLocks noGrp="1"/>
          </p:cNvGraphicFramePr>
          <p:nvPr>
            <p:extLst>
              <p:ext uri="{D42A27DB-BD31-4B8C-83A1-F6EECF244321}">
                <p14:modId xmlns:p14="http://schemas.microsoft.com/office/powerpoint/2010/main" val="2945959482"/>
              </p:ext>
            </p:extLst>
          </p:nvPr>
        </p:nvGraphicFramePr>
        <p:xfrm>
          <a:off x="1524000" y="539750"/>
          <a:ext cx="6096000" cy="4564380"/>
        </p:xfrm>
        <a:graphic>
          <a:graphicData uri="http://schemas.openxmlformats.org/drawingml/2006/table">
            <a:tbl>
              <a:tblPr firstRow="1" bandRow="1">
                <a:tableStyleId>{284E427A-3D55-4303-BF80-6455036E1DE7}</a:tableStyleId>
              </a:tblPr>
              <a:tblGrid>
                <a:gridCol w="3038856"/>
                <a:gridCol w="3057144"/>
              </a:tblGrid>
              <a:tr h="429514">
                <a:tc>
                  <a:txBody>
                    <a:bodyPr/>
                    <a:lstStyle/>
                    <a:p>
                      <a:r>
                        <a:rPr kumimoji="0" lang="en-US" sz="1800" b="1" i="0" u="none" strike="noStrike" kern="1200" cap="none" spc="0" normalizeH="0" baseline="0" noProof="0" dirty="0" smtClean="0">
                          <a:ln>
                            <a:noFill/>
                          </a:ln>
                          <a:solidFill>
                            <a:srgbClr val="FFFFFF"/>
                          </a:solidFill>
                          <a:effectLst/>
                          <a:uLnTx/>
                          <a:uFillTx/>
                          <a:latin typeface="Arial"/>
                        </a:rPr>
                        <a:t>Inclusion Criteria</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FFFF"/>
                          </a:solidFill>
                          <a:effectLst/>
                          <a:uLnTx/>
                          <a:uFillTx/>
                          <a:latin typeface="Arial"/>
                        </a:rPr>
                        <a:t>Exclusion Criteria (ClinicalTrials.gov)</a:t>
                      </a:r>
                      <a:endParaRPr kumimoji="0" lang="en-GB" sz="1800" b="1" i="0" u="none" strike="noStrike" kern="1200" cap="none" spc="0" normalizeH="0" baseline="0" noProof="0" dirty="0" smtClean="0">
                        <a:ln>
                          <a:noFill/>
                        </a:ln>
                        <a:solidFill>
                          <a:srgbClr val="FFFFFF"/>
                        </a:solidFill>
                        <a:effectLst/>
                        <a:uLnTx/>
                        <a:uFillTx/>
                        <a:latin typeface="Arial"/>
                      </a:endParaRPr>
                    </a:p>
                    <a:p>
                      <a:endParaRPr lang="en-GB" dirty="0"/>
                    </a:p>
                  </a:txBody>
                  <a:tcPr/>
                </a:tc>
              </a:tr>
              <a:tr h="3167761">
                <a:tc>
                  <a:txBody>
                    <a:bodyPr/>
                    <a:lstStyle/>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Age 40 years plus</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Clinical ASCVD</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       - Myocardial infarction,            </a:t>
                      </a:r>
                      <a:r>
                        <a:rPr kumimoji="0" lang="en-US" sz="1400" b="0" i="0" u="none" strike="noStrike" kern="1200" cap="none" spc="0" normalizeH="0" baseline="0" noProof="0" dirty="0" err="1" smtClean="0">
                          <a:ln>
                            <a:noFill/>
                          </a:ln>
                          <a:solidFill>
                            <a:srgbClr val="292934"/>
                          </a:solidFill>
                          <a:effectLst/>
                          <a:uLnTx/>
                          <a:uFillTx/>
                          <a:latin typeface="Arial"/>
                        </a:rPr>
                        <a:t>nonhemorrhagic</a:t>
                      </a:r>
                      <a:r>
                        <a:rPr kumimoji="0" lang="en-US" sz="1400" b="0" i="0" u="none" strike="noStrike" kern="1200" cap="none" spc="0" normalizeH="0" baseline="0" noProof="0" dirty="0" smtClean="0">
                          <a:ln>
                            <a:noFill/>
                          </a:ln>
                          <a:solidFill>
                            <a:srgbClr val="292934"/>
                          </a:solidFill>
                          <a:effectLst/>
                          <a:uLnTx/>
                          <a:uFillTx/>
                          <a:latin typeface="Arial"/>
                        </a:rPr>
                        <a:t> stroke, or symptomatic peripheral artery disease.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LDL cholesterol level of at least 70 mg per deciliter (1.8 mmol per liter), a non−high-density lipoprotein (HDL) cholesterol level of at least 100 mg per deciliter, or an </a:t>
                      </a:r>
                      <a:r>
                        <a:rPr kumimoji="0" lang="en-US" sz="1400" b="0" i="0" u="none" strike="noStrike" kern="1200" cap="none" spc="0" normalizeH="0" baseline="0" noProof="0" dirty="0" err="1" smtClean="0">
                          <a:ln>
                            <a:noFill/>
                          </a:ln>
                          <a:solidFill>
                            <a:srgbClr val="292934"/>
                          </a:solidFill>
                          <a:effectLst/>
                          <a:uLnTx/>
                          <a:uFillTx/>
                          <a:latin typeface="Arial"/>
                        </a:rPr>
                        <a:t>apolipoprotein</a:t>
                      </a:r>
                      <a:r>
                        <a:rPr kumimoji="0" lang="en-US" sz="1400" b="0" i="0" u="none" strike="noStrike" kern="1200" cap="none" spc="0" normalizeH="0" baseline="0" noProof="0" dirty="0" smtClean="0">
                          <a:ln>
                            <a:noFill/>
                          </a:ln>
                          <a:solidFill>
                            <a:srgbClr val="292934"/>
                          </a:solidFill>
                          <a:effectLst/>
                          <a:uLnTx/>
                          <a:uFillTx/>
                          <a:latin typeface="Arial"/>
                        </a:rPr>
                        <a:t> B level of at least 80 mg per deciliter</a:t>
                      </a:r>
                      <a:endParaRPr kumimoji="0" lang="ar-AE" sz="1400" b="0" i="0" u="none" strike="noStrike" kern="1200" cap="none" spc="0" normalizeH="0" baseline="0" noProof="0" dirty="0" smtClean="0">
                        <a:ln>
                          <a:noFill/>
                        </a:ln>
                        <a:solidFill>
                          <a:srgbClr val="292934"/>
                        </a:solidFill>
                        <a:effectLst/>
                        <a:uLnTx/>
                        <a:uFillTx/>
                        <a:latin typeface="Arial"/>
                        <a:cs typeface="+mn-cs"/>
                      </a:endParaRPr>
                    </a:p>
                    <a:p>
                      <a:pPr marL="285750" indent="-285750">
                        <a:buFont typeface="Wingdings" panose="05000000000000000000" pitchFamily="2" charset="2"/>
                        <a:buChar char="v"/>
                      </a:pPr>
                      <a:endParaRPr lang="en-GB" sz="1400" dirty="0"/>
                    </a:p>
                  </a:txBody>
                  <a:tcPr/>
                </a:tc>
                <a:tc>
                  <a:txBody>
                    <a:bodyPr/>
                    <a:lstStyle/>
                    <a:p>
                      <a:pPr marL="742950" marR="0" lvl="1" indent="-285750" algn="l" defTabSz="914400" rtl="0" eaLnBrk="1" fontAlgn="auto" latinLnBrk="0" hangingPunct="1">
                        <a:lnSpc>
                          <a:spcPct val="115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NYHA class III or IV, or last known LVEF &lt; 30%</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15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Uncontrolled hypertension</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15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Uncontrolled or recurrent ventricular tachycardia</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15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Untreated hyperthyroidism or hypothyroidism</a:t>
                      </a:r>
                      <a:endParaRPr kumimoji="0" lang="en-GB" sz="1400" b="0" i="0" u="none" strike="noStrike" kern="1200" cap="none" spc="0" normalizeH="0" baseline="0" noProof="0" dirty="0" smtClean="0">
                        <a:ln>
                          <a:noFill/>
                        </a:ln>
                        <a:solidFill>
                          <a:srgbClr val="292934"/>
                        </a:solidFill>
                        <a:effectLst/>
                        <a:uLnTx/>
                        <a:uFillTx/>
                        <a:latin typeface="Arial"/>
                      </a:endParaRPr>
                    </a:p>
                    <a:p>
                      <a:pPr marL="742950" marR="0" lvl="1" indent="-285750" algn="l" defTabSz="914400" rtl="0" eaLnBrk="1" fontAlgn="auto" latinLnBrk="0" hangingPunct="1">
                        <a:lnSpc>
                          <a:spcPct val="115000"/>
                        </a:lnSpc>
                        <a:spcBef>
                          <a:spcPts val="0"/>
                        </a:spcBef>
                        <a:spcAft>
                          <a:spcPts val="0"/>
                        </a:spcAft>
                        <a:buClrTx/>
                        <a:buSzTx/>
                        <a:buFont typeface="Wingdings" panose="05000000000000000000" pitchFamily="2" charset="2"/>
                        <a:buChar char="v"/>
                        <a:tabLst/>
                        <a:defRPr/>
                      </a:pPr>
                      <a:r>
                        <a:rPr kumimoji="0" lang="en-US" sz="1400" b="0" i="0" u="none" strike="noStrike" kern="1200" cap="none" spc="0" normalizeH="0" baseline="0" noProof="0" dirty="0" smtClean="0">
                          <a:ln>
                            <a:noFill/>
                          </a:ln>
                          <a:solidFill>
                            <a:srgbClr val="292934"/>
                          </a:solidFill>
                          <a:effectLst/>
                          <a:uLnTx/>
                          <a:uFillTx/>
                          <a:latin typeface="Arial"/>
                        </a:rPr>
                        <a:t>Homozygous familial hypercholesterolemia</a:t>
                      </a:r>
                      <a:endParaRPr kumimoji="0" lang="en-GB" sz="1400" b="0" i="0" u="none" strike="noStrike" kern="1200" cap="none" spc="0" normalizeH="0" baseline="0" noProof="0" dirty="0" smtClean="0">
                        <a:ln>
                          <a:noFill/>
                        </a:ln>
                        <a:solidFill>
                          <a:srgbClr val="292934"/>
                        </a:solidFill>
                        <a:effectLst/>
                        <a:uLnTx/>
                        <a:uFillTx/>
                        <a:latin typeface="Arial"/>
                      </a:endParaRPr>
                    </a:p>
                    <a:p>
                      <a:pPr marL="285750" indent="-285750">
                        <a:buFont typeface="Wingdings" panose="05000000000000000000" pitchFamily="2" charset="2"/>
                        <a:buChar char="v"/>
                      </a:pPr>
                      <a:endParaRPr lang="en-GB" sz="1400" dirty="0"/>
                    </a:p>
                  </a:txBody>
                  <a:tcPr/>
                </a:tc>
              </a:tr>
            </a:tbl>
          </a:graphicData>
        </a:graphic>
      </p:graphicFrame>
    </p:spTree>
    <p:extLst>
      <p:ext uri="{BB962C8B-B14F-4D97-AF65-F5344CB8AC3E}">
        <p14:creationId xmlns:p14="http://schemas.microsoft.com/office/powerpoint/2010/main" val="81839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6"/>
          <p:cNvSpPr txBox="1">
            <a:spLocks noGrp="1"/>
          </p:cNvSpPr>
          <p:nvPr>
            <p:ph type="sldNum" idx="12"/>
          </p:nvPr>
        </p:nvSpPr>
        <p:spPr>
          <a:xfrm>
            <a:off x="8348472" y="4576450"/>
            <a:ext cx="643003" cy="43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dirty="0"/>
          </a:p>
        </p:txBody>
      </p:sp>
      <p:sp>
        <p:nvSpPr>
          <p:cNvPr id="5" name="Title 1"/>
          <p:cNvSpPr txBox="1">
            <a:spLocks/>
          </p:cNvSpPr>
          <p:nvPr/>
        </p:nvSpPr>
        <p:spPr>
          <a:xfrm>
            <a:off x="2186448" y="557784"/>
            <a:ext cx="4312181" cy="827530"/>
          </a:xfrm>
          <a:prstGeom prst="rect">
            <a:avLst/>
          </a:prstGeom>
          <a:gradFill rotWithShape="1">
            <a:gsLst>
              <a:gs pos="0">
                <a:srgbClr val="808DA0">
                  <a:tint val="50000"/>
                  <a:shade val="86000"/>
                  <a:satMod val="140000"/>
                </a:srgbClr>
              </a:gs>
              <a:gs pos="45000">
                <a:srgbClr val="808DA0">
                  <a:tint val="48000"/>
                  <a:satMod val="150000"/>
                </a:srgbClr>
              </a:gs>
              <a:gs pos="100000">
                <a:srgbClr val="808DA0">
                  <a:tint val="28000"/>
                  <a:satMod val="160000"/>
                </a:srgbClr>
              </a:gs>
            </a:gsLst>
            <a:path path="circle">
              <a:fillToRect l="100000" t="100000" r="100000" b="100000"/>
            </a:path>
          </a:gradFill>
          <a:ln w="9525" cap="flat" cmpd="sng" algn="ctr">
            <a:solidFill>
              <a:srgbClr val="808DA0"/>
            </a:solidFill>
            <a:prstDash val="solid"/>
          </a:ln>
          <a:effectLst/>
        </p:spPr>
        <p:txBody>
          <a:bodyPr vert="horz" lIns="91440" tIns="45720" rIns="91440" bIns="45720" rtlCol="0" anchor="ctr">
            <a:normAutofit/>
          </a:bodyPr>
          <a:lstStyle>
            <a:lvl1pPr algn="l" defTabSz="914400" rtl="1"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US" sz="3600" b="1" i="0" u="none" strike="noStrike" kern="1200" cap="none" spc="-100" normalizeH="0" baseline="0" noProof="0" dirty="0" smtClean="0">
                <a:ln>
                  <a:noFill/>
                </a:ln>
                <a:solidFill>
                  <a:schemeClr val="bg2">
                    <a:lumMod val="75000"/>
                  </a:schemeClr>
                </a:solidFill>
                <a:effectLst/>
                <a:uLnTx/>
                <a:uFillTx/>
                <a:latin typeface="Arial"/>
              </a:rPr>
              <a:t>Statistical Analysis  </a:t>
            </a:r>
            <a:endParaRPr kumimoji="0" lang="ar-AE" sz="3600" b="1" i="0" u="none" strike="noStrike" kern="1200" cap="none" spc="-100" normalizeH="0" baseline="0" noProof="0" dirty="0">
              <a:ln>
                <a:noFill/>
              </a:ln>
              <a:solidFill>
                <a:schemeClr val="bg2">
                  <a:lumMod val="75000"/>
                </a:schemeClr>
              </a:solidFill>
              <a:effectLst/>
              <a:uLnTx/>
              <a:uFillTx/>
              <a:latin typeface="Arial"/>
              <a:cs typeface="Arial" panose="020B0604020202020204" pitchFamily="34" charset="0"/>
            </a:endParaRPr>
          </a:p>
        </p:txBody>
      </p:sp>
      <p:sp>
        <p:nvSpPr>
          <p:cNvPr id="2" name="TextBox 1"/>
          <p:cNvSpPr txBox="1"/>
          <p:nvPr/>
        </p:nvSpPr>
        <p:spPr>
          <a:xfrm>
            <a:off x="1207008" y="2011680"/>
            <a:ext cx="7260336" cy="2923877"/>
          </a:xfrm>
          <a:prstGeom prst="rect">
            <a:avLst/>
          </a:prstGeom>
          <a:noFill/>
        </p:spPr>
        <p:txBody>
          <a:bodyPr wrap="square" rtlCol="0">
            <a:spAutoFit/>
          </a:bodyPr>
          <a:lstStyle/>
          <a:p>
            <a:pPr marL="342900" lvl="0" indent="-342900">
              <a:lnSpc>
                <a:spcPct val="115000"/>
              </a:lnSpc>
              <a:buFont typeface="Wingdings" panose="05000000000000000000" pitchFamily="2" charset="2"/>
              <a:buChar char=""/>
            </a:pPr>
            <a:r>
              <a:rPr lang="en-US" sz="1600" dirty="0">
                <a:solidFill>
                  <a:srgbClr val="FFC000"/>
                </a:solidFill>
              </a:rPr>
              <a:t>Design assumptions included an incidence of the composite primary end point of 11.4% at 4 years in the placebo group and a median baseline LDL cholesterol level of 90 mg per deciliter (2.3 mmol per liter), with an anticipated 50% lower LDL cholesterol level in the alirocumab group than in the placebo group, which would result in an expected 15% lower risk of the primary end point with alirocumab than with placebo.</a:t>
            </a:r>
          </a:p>
          <a:p>
            <a:pPr marL="342900" lvl="0" indent="-342900">
              <a:lnSpc>
                <a:spcPct val="115000"/>
              </a:lnSpc>
              <a:buFont typeface="Wingdings" panose="05000000000000000000" pitchFamily="2" charset="2"/>
              <a:buChar char=""/>
            </a:pPr>
            <a:r>
              <a:rPr lang="en-US" sz="1600" dirty="0">
                <a:solidFill>
                  <a:srgbClr val="FFC000"/>
                </a:solidFill>
              </a:rPr>
              <a:t>It was estimated that 1613 composite primary end-point events occurring in 18,000 patients over a median follow-up of approximately 3 years would provide the trial with 90% power to detect the expected difference in risk at a significance level of 0.05</a:t>
            </a:r>
            <a:r>
              <a:rPr lang="en-US" dirty="0">
                <a:solidFill>
                  <a:srgbClr val="FFC000"/>
                </a:solidFill>
              </a:rPr>
              <a:t>.</a:t>
            </a:r>
            <a:endParaRPr lang="en-GB" dirty="0">
              <a:solidFill>
                <a:srgbClr val="FFC000"/>
              </a:solidFill>
            </a:endParaRPr>
          </a:p>
        </p:txBody>
      </p:sp>
    </p:spTree>
    <p:extLst>
      <p:ext uri="{BB962C8B-B14F-4D97-AF65-F5344CB8AC3E}">
        <p14:creationId xmlns:p14="http://schemas.microsoft.com/office/powerpoint/2010/main" val="2458207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330184" y="4576450"/>
            <a:ext cx="661291" cy="435600"/>
          </a:xfrm>
        </p:spPr>
        <p:txBody>
          <a:bodyPr/>
          <a:lstStyle/>
          <a:p>
            <a:pPr marL="0" lvl="0" indent="0" algn="ctr" rtl="0">
              <a:spcBef>
                <a:spcPts val="0"/>
              </a:spcBef>
              <a:spcAft>
                <a:spcPts val="0"/>
              </a:spcAft>
              <a:buNone/>
            </a:pPr>
            <a:fld id="{00000000-1234-1234-1234-123412341234}" type="slidenum">
              <a:rPr lang="en" smtClean="0"/>
              <a:t>11</a:t>
            </a:fld>
            <a:endParaRPr lang="en" dirty="0"/>
          </a:p>
        </p:txBody>
      </p:sp>
      <p:sp>
        <p:nvSpPr>
          <p:cNvPr id="6" name="TextBox 5"/>
          <p:cNvSpPr txBox="1"/>
          <p:nvPr/>
        </p:nvSpPr>
        <p:spPr>
          <a:xfrm>
            <a:off x="2916936" y="338328"/>
            <a:ext cx="3072384" cy="58477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GB" sz="3200" dirty="0" smtClean="0"/>
              <a:t>Results </a:t>
            </a:r>
            <a:endParaRPr lang="en-GB" sz="3200" dirty="0"/>
          </a:p>
        </p:txBody>
      </p:sp>
      <p:sp>
        <p:nvSpPr>
          <p:cNvPr id="7" name="TextBox 6"/>
          <p:cNvSpPr txBox="1"/>
          <p:nvPr/>
        </p:nvSpPr>
        <p:spPr>
          <a:xfrm>
            <a:off x="1417320" y="1517904"/>
            <a:ext cx="7040880" cy="3291094"/>
          </a:xfrm>
          <a:prstGeom prst="rect">
            <a:avLst/>
          </a:prstGeom>
          <a:noFill/>
        </p:spPr>
        <p:txBody>
          <a:bodyPr wrap="square" rtlCol="0">
            <a:spAutoFit/>
          </a:bodyPr>
          <a:lstStyle/>
          <a:p>
            <a:pPr marL="342900" lvl="0" indent="-34290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Baseline Characteristics (N=18,924 [Evolocumab N=1,315 and Placebo N=9,462])</a:t>
            </a:r>
            <a:endParaRPr lang="en-GB" b="1" dirty="0">
              <a:solidFill>
                <a:srgbClr val="FFFF00"/>
              </a:solidFill>
              <a:latin typeface="+mn-lt"/>
              <a:ea typeface="Calibri" panose="020F0502020204030204" pitchFamily="34" charset="0"/>
              <a:cs typeface="Times New Roman" panose="02020603050405020304" pitchFamily="18" charset="0"/>
            </a:endParaRPr>
          </a:p>
          <a:p>
            <a:pPr marL="742950" lvl="1" indent="-28575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Demographics</a:t>
            </a:r>
            <a:endParaRPr lang="en-GB" b="1" dirty="0">
              <a:solidFill>
                <a:srgbClr val="FFFF00"/>
              </a:solidFill>
              <a:latin typeface="+mn-lt"/>
              <a:ea typeface="Calibri" panose="020F0502020204030204" pitchFamily="34" charset="0"/>
              <a:cs typeface="Times New Roman" panose="02020603050405020304" pitchFamily="18" charset="0"/>
            </a:endParaRPr>
          </a:p>
          <a:p>
            <a:pPr marL="1143000" lvl="2" indent="-228600">
              <a:lnSpc>
                <a:spcPct val="115000"/>
              </a:lnSpc>
              <a:buFont typeface="Wingdings" panose="05000000000000000000" pitchFamily="2" charset="2"/>
              <a:buChar char=""/>
            </a:pPr>
            <a:r>
              <a:rPr lang="en-US" b="1" dirty="0">
                <a:solidFill>
                  <a:srgbClr val="FFFF00"/>
                </a:solidFill>
                <a:latin typeface="+mn-lt"/>
              </a:rPr>
              <a:t>A total of 18,924 patients underwent randomization at 1315 sites in 57 countries; 9462 were assigned to the alirocumab group and 9462 to the placebo group</a:t>
            </a:r>
            <a:endParaRPr lang="en-GB" b="1" dirty="0">
              <a:solidFill>
                <a:srgbClr val="FFFF00"/>
              </a:solidFill>
              <a:latin typeface="+mn-lt"/>
              <a:ea typeface="Calibri" panose="020F0502020204030204" pitchFamily="34" charset="0"/>
              <a:cs typeface="Times New Roman" panose="02020603050405020304" pitchFamily="18" charset="0"/>
            </a:endParaRPr>
          </a:p>
          <a:p>
            <a:pPr marL="742950" lvl="1" indent="-28575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Region</a:t>
            </a:r>
            <a:endParaRPr lang="en-GB" b="1" dirty="0">
              <a:solidFill>
                <a:srgbClr val="FFFF00"/>
              </a:solidFill>
              <a:latin typeface="+mn-lt"/>
              <a:ea typeface="Calibri" panose="020F0502020204030204" pitchFamily="34" charset="0"/>
              <a:cs typeface="Times New Roman" panose="02020603050405020304" pitchFamily="18" charset="0"/>
            </a:endParaRPr>
          </a:p>
          <a:p>
            <a:pPr marL="1143000" lvl="2" indent="-22860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China </a:t>
            </a:r>
          </a:p>
          <a:p>
            <a:pPr marL="742950" lvl="1" indent="-28575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Type of atherosclerosis (history)</a:t>
            </a:r>
          </a:p>
          <a:p>
            <a:pPr lvl="1">
              <a:lnSpc>
                <a:spcPct val="115000"/>
              </a:lnSpc>
            </a:pPr>
            <a:r>
              <a:rPr lang="en-US" b="1" dirty="0">
                <a:solidFill>
                  <a:srgbClr val="FFFF00"/>
                </a:solidFill>
                <a:latin typeface="+mn-lt"/>
              </a:rPr>
              <a:t>LDL cholesterol level of 70 mg or more per deciliter</a:t>
            </a:r>
            <a:endParaRPr lang="en-GB" b="1" dirty="0">
              <a:solidFill>
                <a:srgbClr val="FFFF00"/>
              </a:solidFill>
              <a:latin typeface="+mn-lt"/>
              <a:ea typeface="Calibri" panose="020F0502020204030204" pitchFamily="34" charset="0"/>
              <a:cs typeface="Times New Roman" panose="02020603050405020304" pitchFamily="18" charset="0"/>
            </a:endParaRPr>
          </a:p>
          <a:p>
            <a:pPr marL="742950" lvl="1" indent="-285750">
              <a:lnSpc>
                <a:spcPct val="115000"/>
              </a:lnSpc>
              <a:buFont typeface="Wingdings" panose="05000000000000000000" pitchFamily="2" charset="2"/>
              <a:buChar char=""/>
            </a:pPr>
            <a:r>
              <a:rPr lang="en-US" b="1" dirty="0">
                <a:solidFill>
                  <a:srgbClr val="FFFF00"/>
                </a:solidFill>
                <a:latin typeface="+mn-lt"/>
                <a:ea typeface="Calibri" panose="020F0502020204030204" pitchFamily="34" charset="0"/>
                <a:cs typeface="Times New Roman" panose="02020603050405020304" pitchFamily="18" charset="0"/>
              </a:rPr>
              <a:t>Cardiovascular risk factors</a:t>
            </a:r>
            <a:endParaRPr lang="en-GB" b="1" dirty="0">
              <a:solidFill>
                <a:srgbClr val="FFFF00"/>
              </a:solidFill>
              <a:latin typeface="+mn-lt"/>
              <a:ea typeface="Calibri" panose="020F0502020204030204" pitchFamily="34" charset="0"/>
              <a:cs typeface="Times New Roman" panose="02020603050405020304" pitchFamily="18" charset="0"/>
            </a:endParaRPr>
          </a:p>
          <a:p>
            <a:pPr marL="1143000" lvl="2" indent="-228600">
              <a:lnSpc>
                <a:spcPct val="115000"/>
              </a:lnSpc>
              <a:buFont typeface="Wingdings" panose="05000000000000000000" pitchFamily="2" charset="2"/>
              <a:buChar char=""/>
            </a:pPr>
            <a:r>
              <a:rPr lang="en-US" b="1" dirty="0">
                <a:solidFill>
                  <a:srgbClr val="FFFF00"/>
                </a:solidFill>
                <a:latin typeface="+mn-lt"/>
              </a:rPr>
              <a:t>The qualifying acute coronary syndrome was myocardial infarction in 83.0% of the patients and unstable angina in 16.8%. </a:t>
            </a:r>
            <a:endParaRPr lang="en-GB" b="1" dirty="0">
              <a:solidFill>
                <a:srgbClr val="FFFF00"/>
              </a:solidFill>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2968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275320" y="4539874"/>
            <a:ext cx="645912" cy="435600"/>
          </a:xfrm>
        </p:spPr>
        <p:txBody>
          <a:bodyPr/>
          <a:lstStyle/>
          <a:p>
            <a:pPr marL="0" lvl="0" indent="0" algn="ctr" rtl="0">
              <a:spcBef>
                <a:spcPts val="0"/>
              </a:spcBef>
              <a:spcAft>
                <a:spcPts val="0"/>
              </a:spcAft>
              <a:buNone/>
            </a:pPr>
            <a:fld id="{00000000-1234-1234-1234-123412341234}" type="slidenum">
              <a:rPr lang="en" smtClean="0"/>
              <a:t>12</a:t>
            </a:fld>
            <a:endParaRPr lang="en" dirty="0"/>
          </a:p>
        </p:txBody>
      </p:sp>
      <p:sp>
        <p:nvSpPr>
          <p:cNvPr id="3" name="TextBox 2"/>
          <p:cNvSpPr txBox="1"/>
          <p:nvPr/>
        </p:nvSpPr>
        <p:spPr>
          <a:xfrm>
            <a:off x="795528" y="905256"/>
            <a:ext cx="7479792" cy="1826654"/>
          </a:xfrm>
          <a:prstGeom prst="rect">
            <a:avLst/>
          </a:prstGeom>
          <a:noFill/>
        </p:spPr>
        <p:txBody>
          <a:bodyPr wrap="square" rtlCol="0">
            <a:spAutoFit/>
          </a:bodyPr>
          <a:lstStyle/>
          <a:p>
            <a:pPr marL="742950" lvl="1" indent="-285750">
              <a:lnSpc>
                <a:spcPct val="115000"/>
              </a:lnSpc>
              <a:buFont typeface="Wingdings" panose="05000000000000000000" pitchFamily="2" charset="2"/>
              <a:buChar char=""/>
            </a:pPr>
            <a:r>
              <a:rPr lang="en-US"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Statin use</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buFont typeface="Wingdings" panose="05000000000000000000" pitchFamily="2" charset="2"/>
              <a:buChar char=""/>
            </a:pPr>
            <a:r>
              <a:rPr lang="en-US" dirty="0">
                <a:solidFill>
                  <a:srgbClr val="FFFF00"/>
                </a:solidFill>
              </a:rPr>
              <a:t>88.8% of the patients were receiving atorvastatin at a dose of 40 mg to 80 mg daily or were receiving rosuvastatin at a dose of 20 mg to 40 mg daily</a:t>
            </a:r>
            <a:endParaRPr lang="en-GB" dirty="0">
              <a:solidFill>
                <a:srgbClr val="FFFF00"/>
              </a:solidFill>
              <a:latin typeface="Times New Roman" panose="02020603050405020304" pitchFamily="18" charset="0"/>
              <a:ea typeface="Calibri" panose="020F0502020204030204" pitchFamily="34" charset="0"/>
              <a:cs typeface="Times New Roman" panose="02020603050405020304" pitchFamily="18" charset="0"/>
            </a:endParaRPr>
          </a:p>
          <a:p>
            <a:pPr marL="1200150" lvl="2" indent="-285750">
              <a:lnSpc>
                <a:spcPct val="115000"/>
              </a:lnSpc>
              <a:buFont typeface="Arial" panose="020B0604020202020204" pitchFamily="34" charset="0"/>
              <a:buChar char="•"/>
            </a:pPr>
            <a:r>
              <a:rPr lang="en-US" dirty="0">
                <a:solidFill>
                  <a:srgbClr val="FFFF00"/>
                </a:solidFill>
              </a:rPr>
              <a:t>LDL cholesterol was evaluated in an intention-to-treat analysis that included levels measured after premature discontinuation of the trial regimen, levels measured after dose adjustments were made under blinded conditions, and levels measured after blinded substitution of placebo for alirocumab</a:t>
            </a:r>
            <a:endParaRPr lang="en-GB" dirty="0">
              <a:solidFill>
                <a:srgbClr val="FFFF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721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403336" y="4576450"/>
            <a:ext cx="588139" cy="435600"/>
          </a:xfrm>
        </p:spPr>
        <p:txBody>
          <a:bodyPr/>
          <a:lstStyle/>
          <a:p>
            <a:pPr marL="0" lvl="0" indent="0" algn="ctr" rtl="0">
              <a:spcBef>
                <a:spcPts val="0"/>
              </a:spcBef>
              <a:spcAft>
                <a:spcPts val="0"/>
              </a:spcAft>
              <a:buNone/>
            </a:pPr>
            <a:fld id="{00000000-1234-1234-1234-123412341234}" type="slidenum">
              <a:rPr lang="en" smtClean="0"/>
              <a:t>13</a:t>
            </a:fld>
            <a:endParaRPr lang="en" dirty="0"/>
          </a:p>
        </p:txBody>
      </p:sp>
      <p:pic>
        <p:nvPicPr>
          <p:cNvPr id="3" name="Picture 2"/>
          <p:cNvPicPr>
            <a:picLocks noChangeAspect="1"/>
          </p:cNvPicPr>
          <p:nvPr/>
        </p:nvPicPr>
        <p:blipFill rotWithShape="1">
          <a:blip r:embed="rId2"/>
          <a:srcRect l="9292" r="14989"/>
          <a:stretch/>
        </p:blipFill>
        <p:spPr>
          <a:xfrm>
            <a:off x="457200" y="231394"/>
            <a:ext cx="7946136" cy="4780656"/>
          </a:xfrm>
          <a:prstGeom prst="rect">
            <a:avLst/>
          </a:prstGeom>
        </p:spPr>
      </p:pic>
    </p:spTree>
    <p:extLst>
      <p:ext uri="{BB962C8B-B14F-4D97-AF65-F5344CB8AC3E}">
        <p14:creationId xmlns:p14="http://schemas.microsoft.com/office/powerpoint/2010/main" val="3497112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274603" y="4494083"/>
            <a:ext cx="396832" cy="292286"/>
          </a:xfrm>
        </p:spPr>
        <p:txBody>
          <a:bodyPr/>
          <a:lstStyle/>
          <a:p>
            <a:pPr marL="0" lvl="0" indent="0" algn="ctr" rtl="0">
              <a:spcBef>
                <a:spcPts val="0"/>
              </a:spcBef>
              <a:spcAft>
                <a:spcPts val="0"/>
              </a:spcAft>
              <a:buNone/>
            </a:pPr>
            <a:fld id="{00000000-1234-1234-1234-123412341234}" type="slidenum">
              <a:rPr lang="en" sz="1600" smtClean="0">
                <a:solidFill>
                  <a:srgbClr val="FFFF00"/>
                </a:solidFill>
              </a:rPr>
              <a:t>14</a:t>
            </a:fld>
            <a:endParaRPr lang="en" sz="1600">
              <a:solidFill>
                <a:srgbClr val="FFFF00"/>
              </a:solidFill>
            </a:endParaRPr>
          </a:p>
        </p:txBody>
      </p:sp>
      <p:pic>
        <p:nvPicPr>
          <p:cNvPr id="3" name="Picture 2"/>
          <p:cNvPicPr>
            <a:picLocks noChangeAspect="1"/>
          </p:cNvPicPr>
          <p:nvPr/>
        </p:nvPicPr>
        <p:blipFill>
          <a:blip r:embed="rId2"/>
          <a:stretch>
            <a:fillRect/>
          </a:stretch>
        </p:blipFill>
        <p:spPr>
          <a:xfrm>
            <a:off x="493776" y="307778"/>
            <a:ext cx="8330184" cy="4648270"/>
          </a:xfrm>
          <a:prstGeom prst="rect">
            <a:avLst/>
          </a:prstGeom>
        </p:spPr>
      </p:pic>
      <p:sp>
        <p:nvSpPr>
          <p:cNvPr id="5" name="TextBox 4"/>
          <p:cNvSpPr txBox="1"/>
          <p:nvPr/>
        </p:nvSpPr>
        <p:spPr>
          <a:xfrm>
            <a:off x="1289560" y="0"/>
            <a:ext cx="5431280" cy="338554"/>
          </a:xfrm>
          <a:prstGeom prst="rect">
            <a:avLst/>
          </a:prstGeom>
          <a:noFill/>
        </p:spPr>
        <p:txBody>
          <a:bodyPr wrap="square" rtlCol="0">
            <a:spAutoFit/>
          </a:bodyPr>
          <a:lstStyle/>
          <a:p>
            <a:r>
              <a:rPr lang="en-US" sz="1600" b="1" u="sng">
                <a:solidFill>
                  <a:srgbClr val="FFFF00"/>
                </a:solidFill>
              </a:rPr>
              <a:t>Results:</a:t>
            </a:r>
            <a:r>
              <a:rPr lang="en-US" sz="1600">
                <a:solidFill>
                  <a:srgbClr val="FFFF00"/>
                </a:solidFill>
              </a:rPr>
              <a:t> Primary and secondary efficacy endpoint </a:t>
            </a:r>
            <a:endParaRPr lang="en-GB" sz="1600" dirty="0">
              <a:solidFill>
                <a:srgbClr val="FFFF00"/>
              </a:solidFill>
            </a:endParaRPr>
          </a:p>
        </p:txBody>
      </p:sp>
    </p:spTree>
    <p:extLst>
      <p:ext uri="{BB962C8B-B14F-4D97-AF65-F5344CB8AC3E}">
        <p14:creationId xmlns:p14="http://schemas.microsoft.com/office/powerpoint/2010/main" val="301142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247888" y="4539874"/>
            <a:ext cx="597283" cy="435600"/>
          </a:xfrm>
        </p:spPr>
        <p:txBody>
          <a:bodyPr/>
          <a:lstStyle/>
          <a:p>
            <a:pPr marL="0" lvl="0" indent="0" algn="ctr" rtl="0">
              <a:spcBef>
                <a:spcPts val="0"/>
              </a:spcBef>
              <a:spcAft>
                <a:spcPts val="0"/>
              </a:spcAft>
              <a:buNone/>
            </a:pPr>
            <a:fld id="{00000000-1234-1234-1234-123412341234}" type="slidenum">
              <a:rPr lang="en" smtClean="0"/>
              <a:t>15</a:t>
            </a:fld>
            <a:endParaRPr lang="en" dirty="0"/>
          </a:p>
        </p:txBody>
      </p:sp>
      <p:sp>
        <p:nvSpPr>
          <p:cNvPr id="3" name="Title 1"/>
          <p:cNvSpPr txBox="1">
            <a:spLocks/>
          </p:cNvSpPr>
          <p:nvPr/>
        </p:nvSpPr>
        <p:spPr>
          <a:xfrm>
            <a:off x="2554224" y="356616"/>
            <a:ext cx="4060800" cy="676656"/>
          </a:xfrm>
          <a:prstGeom prst="rect">
            <a:avLst/>
          </a:prstGeom>
          <a:solidFill>
            <a:srgbClr val="FFFFFF">
              <a:lumMod val="85000"/>
            </a:srgbClr>
          </a:solidFill>
          <a:ln w="9525" cap="rnd"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1"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l" defTabSz="914400" rtl="1" eaLnBrk="1" fontAlgn="auto" latinLnBrk="0" hangingPunct="1">
              <a:lnSpc>
                <a:spcPct val="100000"/>
              </a:lnSpc>
              <a:spcBef>
                <a:spcPct val="0"/>
              </a:spcBef>
              <a:spcAft>
                <a:spcPts val="0"/>
              </a:spcAft>
              <a:buClrTx/>
              <a:buSzTx/>
              <a:buFontTx/>
              <a:buNone/>
              <a:tabLst/>
              <a:defRPr/>
            </a:pPr>
            <a:r>
              <a:rPr kumimoji="0" lang="en-US" sz="3200" b="0" i="0" u="none" strike="noStrike" kern="1200" cap="none" spc="-100" normalizeH="0" baseline="0" noProof="0" dirty="0" smtClean="0">
                <a:ln>
                  <a:noFill/>
                </a:ln>
                <a:solidFill>
                  <a:srgbClr val="808DA0">
                    <a:lumMod val="50000"/>
                  </a:srgbClr>
                </a:solidFill>
                <a:effectLst/>
                <a:uLnTx/>
                <a:uFillTx/>
                <a:latin typeface="Arial"/>
              </a:rPr>
              <a:t>Adverse  Events </a:t>
            </a:r>
            <a:endParaRPr kumimoji="0" lang="en-US" sz="3200" b="0" i="0" u="none" strike="noStrike" kern="1200" cap="none" spc="-100" normalizeH="0" baseline="0" noProof="0" dirty="0">
              <a:ln>
                <a:noFill/>
              </a:ln>
              <a:solidFill>
                <a:srgbClr val="808DA0">
                  <a:lumMod val="50000"/>
                </a:srgbClr>
              </a:solidFill>
              <a:effectLst/>
              <a:uLnTx/>
              <a:uFillTx/>
              <a:latin typeface="Arial"/>
            </a:endParaRPr>
          </a:p>
        </p:txBody>
      </p:sp>
      <p:sp>
        <p:nvSpPr>
          <p:cNvPr id="4" name="TextBox 3"/>
          <p:cNvSpPr txBox="1"/>
          <p:nvPr/>
        </p:nvSpPr>
        <p:spPr>
          <a:xfrm>
            <a:off x="1810512" y="1636776"/>
            <a:ext cx="6217920" cy="2462213"/>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FFFF00"/>
                </a:solidFill>
              </a:rPr>
              <a:t>The intention-to-treat analysis (results shown with solid lines) included all low-density lipoprotein (LDL) cholesterol values, including levels measured after premature discontinuation of the trial regimen, levels measured after dose adjustments were made under blinded conditions, and levels measured after blinded substitution of placebo for alirocumab. </a:t>
            </a:r>
          </a:p>
          <a:p>
            <a:pPr marL="285750" indent="-285750">
              <a:buFont typeface="Wingdings" panose="05000000000000000000" pitchFamily="2" charset="2"/>
              <a:buChar char="v"/>
            </a:pPr>
            <a:r>
              <a:rPr lang="en-US" dirty="0">
                <a:solidFill>
                  <a:srgbClr val="FFFF00"/>
                </a:solidFill>
              </a:rPr>
              <a:t>The on-treatment analysis (results shown with dashed lines) excluded LDL cholesterol levels measured after premature discontinuation of the trial regimen and levels measured after blinded substitution of placebo for alirocumab (but included LDL cholesterol levels measured after dose adjustments of alirocumab were made under blinded conditions between the 75-mg dose and the 150-mg dose).</a:t>
            </a:r>
            <a:endParaRPr lang="en-US"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733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394192" y="4576450"/>
            <a:ext cx="597283" cy="435600"/>
          </a:xfrm>
        </p:spPr>
        <p:txBody>
          <a:bodyPr/>
          <a:lstStyle/>
          <a:p>
            <a:pPr marL="0" lvl="0" indent="0" algn="ctr" rtl="0">
              <a:spcBef>
                <a:spcPts val="0"/>
              </a:spcBef>
              <a:spcAft>
                <a:spcPts val="0"/>
              </a:spcAft>
              <a:buNone/>
            </a:pPr>
            <a:fld id="{00000000-1234-1234-1234-123412341234}" type="slidenum">
              <a:rPr lang="en" smtClean="0"/>
              <a:t>16</a:t>
            </a:fld>
            <a:endParaRPr lang="en"/>
          </a:p>
        </p:txBody>
      </p:sp>
      <p:pic>
        <p:nvPicPr>
          <p:cNvPr id="3" name="Picture 2"/>
          <p:cNvPicPr>
            <a:picLocks noChangeAspect="1"/>
          </p:cNvPicPr>
          <p:nvPr/>
        </p:nvPicPr>
        <p:blipFill>
          <a:blip r:embed="rId2"/>
          <a:stretch>
            <a:fillRect/>
          </a:stretch>
        </p:blipFill>
        <p:spPr>
          <a:xfrm>
            <a:off x="676656" y="173736"/>
            <a:ext cx="8220456" cy="4838314"/>
          </a:xfrm>
          <a:prstGeom prst="rect">
            <a:avLst/>
          </a:prstGeom>
        </p:spPr>
      </p:pic>
    </p:spTree>
    <p:extLst>
      <p:ext uri="{BB962C8B-B14F-4D97-AF65-F5344CB8AC3E}">
        <p14:creationId xmlns:p14="http://schemas.microsoft.com/office/powerpoint/2010/main" val="437565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348472" y="4576450"/>
            <a:ext cx="643003" cy="435600"/>
          </a:xfrm>
        </p:spPr>
        <p:txBody>
          <a:bodyPr/>
          <a:lstStyle/>
          <a:p>
            <a:pPr marL="0" lvl="0" indent="0" algn="ctr" rtl="0">
              <a:spcBef>
                <a:spcPts val="0"/>
              </a:spcBef>
              <a:spcAft>
                <a:spcPts val="0"/>
              </a:spcAft>
              <a:buNone/>
            </a:pPr>
            <a:fld id="{00000000-1234-1234-1234-123412341234}" type="slidenum">
              <a:rPr lang="en" smtClean="0"/>
              <a:t>17</a:t>
            </a:fld>
            <a:endParaRPr lang="en"/>
          </a:p>
        </p:txBody>
      </p:sp>
      <p:sp>
        <p:nvSpPr>
          <p:cNvPr id="3" name="Title 1"/>
          <p:cNvSpPr txBox="1">
            <a:spLocks/>
          </p:cNvSpPr>
          <p:nvPr/>
        </p:nvSpPr>
        <p:spPr>
          <a:xfrm>
            <a:off x="2231136" y="886968"/>
            <a:ext cx="4904232" cy="402336"/>
          </a:xfrm>
          <a:prstGeom prst="rect">
            <a:avLst/>
          </a:prstGeom>
          <a:solidFill>
            <a:srgbClr val="FFFFFF">
              <a:lumMod val="85000"/>
            </a:srgbClr>
          </a:solidFill>
          <a:ln w="952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l" defTabSz="914400" rtl="1" eaLnBrk="1" latinLnBrk="0" hangingPunct="1">
              <a:spcBef>
                <a:spcPct val="0"/>
              </a:spcBef>
              <a:buNone/>
              <a:defRPr sz="400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en-GB" sz="2400" b="0" i="0" u="none" strike="noStrike" kern="1200" cap="none" spc="-100" normalizeH="0" baseline="0" noProof="0" dirty="0" smtClean="0">
                <a:ln>
                  <a:noFill/>
                </a:ln>
                <a:solidFill>
                  <a:srgbClr val="808DA0">
                    <a:lumMod val="50000"/>
                  </a:srgbClr>
                </a:solidFill>
                <a:effectLst/>
                <a:uLnTx/>
                <a:uFillTx/>
                <a:latin typeface="Arial"/>
              </a:rPr>
              <a:t/>
            </a:r>
            <a:br>
              <a:rPr kumimoji="0" lang="en-GB" sz="2400" b="0" i="0" u="none" strike="noStrike" kern="1200" cap="none" spc="-100" normalizeH="0" baseline="0" noProof="0" dirty="0" smtClean="0">
                <a:ln>
                  <a:noFill/>
                </a:ln>
                <a:solidFill>
                  <a:srgbClr val="808DA0">
                    <a:lumMod val="50000"/>
                  </a:srgbClr>
                </a:solidFill>
                <a:effectLst/>
                <a:uLnTx/>
                <a:uFillTx/>
                <a:latin typeface="Arial"/>
              </a:rPr>
            </a:br>
            <a:r>
              <a:rPr kumimoji="0" lang="en-GB" sz="2400" b="0" i="0" u="none" strike="noStrike" kern="1200" cap="none" spc="-100" normalizeH="0" baseline="0" noProof="0" dirty="0" smtClean="0">
                <a:ln>
                  <a:noFill/>
                </a:ln>
                <a:solidFill>
                  <a:srgbClr val="808DA0">
                    <a:lumMod val="50000"/>
                  </a:srgbClr>
                </a:solidFill>
                <a:effectLst/>
                <a:uLnTx/>
                <a:uFillTx/>
                <a:latin typeface="Arial"/>
              </a:rPr>
              <a:t>Discussion &amp; Conclusion  </a:t>
            </a:r>
            <a:br>
              <a:rPr kumimoji="0" lang="en-GB" sz="2400" b="0" i="0" u="none" strike="noStrike" kern="1200" cap="none" spc="-100" normalizeH="0" baseline="0" noProof="0" dirty="0" smtClean="0">
                <a:ln>
                  <a:noFill/>
                </a:ln>
                <a:solidFill>
                  <a:srgbClr val="808DA0">
                    <a:lumMod val="50000"/>
                  </a:srgbClr>
                </a:solidFill>
                <a:effectLst/>
                <a:uLnTx/>
                <a:uFillTx/>
                <a:latin typeface="Arial"/>
              </a:rPr>
            </a:br>
            <a:endParaRPr kumimoji="0" lang="en-GB" sz="2400" b="0" i="0" u="none" strike="noStrike" kern="1200" cap="none" spc="-100" normalizeH="0" baseline="0" noProof="0" dirty="0">
              <a:ln>
                <a:noFill/>
              </a:ln>
              <a:solidFill>
                <a:srgbClr val="808DA0">
                  <a:lumMod val="50000"/>
                </a:srgbClr>
              </a:solidFill>
              <a:effectLst/>
              <a:uLnTx/>
              <a:uFillTx/>
              <a:latin typeface="Arial"/>
            </a:endParaRPr>
          </a:p>
        </p:txBody>
      </p:sp>
      <p:sp>
        <p:nvSpPr>
          <p:cNvPr id="4" name="TextBox 3"/>
          <p:cNvSpPr txBox="1"/>
          <p:nvPr/>
        </p:nvSpPr>
        <p:spPr>
          <a:xfrm>
            <a:off x="1417320" y="1883664"/>
            <a:ext cx="6583680" cy="2462213"/>
          </a:xfrm>
          <a:prstGeom prst="rect">
            <a:avLst/>
          </a:prstGeom>
          <a:noFill/>
        </p:spPr>
        <p:txBody>
          <a:bodyPr wrap="square" rtlCol="0">
            <a:spAutoFit/>
          </a:bodyPr>
          <a:lstStyle/>
          <a:p>
            <a:pPr marL="285750" indent="-285750">
              <a:buFont typeface="Wingdings" panose="05000000000000000000" pitchFamily="2" charset="2"/>
              <a:buChar char="v"/>
            </a:pPr>
            <a:r>
              <a:rPr lang="en-US" b="1" dirty="0">
                <a:solidFill>
                  <a:srgbClr val="FFFF00"/>
                </a:solidFill>
                <a:latin typeface="+mj-lt"/>
              </a:rPr>
              <a:t>The incidence of adverse events and of laboratory abnormalities was similar in the alirocumab group and the placebo group, with the exception of local injection-site reaction (3.8% in the alirocumab group vs. 2.1% in the placebo group, P&lt;0.001).</a:t>
            </a:r>
          </a:p>
          <a:p>
            <a:pPr marL="285750" indent="-285750">
              <a:buFont typeface="Wingdings" panose="05000000000000000000" pitchFamily="2" charset="2"/>
              <a:buChar char="v"/>
            </a:pPr>
            <a:r>
              <a:rPr lang="en-US" b="1" dirty="0">
                <a:solidFill>
                  <a:srgbClr val="FFFF00"/>
                </a:solidFill>
                <a:latin typeface="+mj-lt"/>
              </a:rPr>
              <a:t> Injection-site reactions (itching, redness, or swelling) were usually mild and self-limited and led to discontinuation of the trial regimen in 26 patients in the alirocumab </a:t>
            </a:r>
            <a:r>
              <a:rPr lang="en-US" b="1" dirty="0" smtClean="0">
                <a:solidFill>
                  <a:srgbClr val="FFFF00"/>
                </a:solidFill>
                <a:latin typeface="+mj-lt"/>
              </a:rPr>
              <a:t>group, at </a:t>
            </a:r>
            <a:r>
              <a:rPr lang="en-US" b="1" dirty="0">
                <a:solidFill>
                  <a:srgbClr val="FFFF00"/>
                </a:solidFill>
                <a:latin typeface="+mj-lt"/>
              </a:rPr>
              <a:t>a median of 8.3 months after randomization, and in 3 patients in the placebo group. </a:t>
            </a:r>
          </a:p>
          <a:p>
            <a:endParaRPr lang="en-US" b="1" dirty="0">
              <a:solidFill>
                <a:srgbClr val="FFFF00"/>
              </a:solidFill>
              <a:latin typeface="+mj-lt"/>
            </a:endParaRPr>
          </a:p>
          <a:p>
            <a:pPr marL="285750" indent="-285750">
              <a:buFont typeface="Wingdings" panose="05000000000000000000" pitchFamily="2" charset="2"/>
              <a:buChar char="v"/>
            </a:pPr>
            <a:r>
              <a:rPr lang="en-US" b="1" dirty="0">
                <a:solidFill>
                  <a:srgbClr val="FFFF00"/>
                </a:solidFill>
                <a:latin typeface="+mj-lt"/>
              </a:rPr>
              <a:t>Neurocognitive events were reported in 1.5% of the patients in the alirocumab group and in 1.8% of</a:t>
            </a:r>
            <a:endParaRPr lang="en-US" b="1" dirty="0">
              <a:solidFill>
                <a:srgbClr val="FFFF00"/>
              </a:solidFill>
              <a:latin typeface="+mj-lt"/>
            </a:endParaRPr>
          </a:p>
        </p:txBody>
      </p:sp>
    </p:spTree>
    <p:extLst>
      <p:ext uri="{BB962C8B-B14F-4D97-AF65-F5344CB8AC3E}">
        <p14:creationId xmlns:p14="http://schemas.microsoft.com/office/powerpoint/2010/main" val="35119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sp>
        <p:nvSpPr>
          <p:cNvPr id="3" name="TextBox 2"/>
          <p:cNvSpPr txBox="1"/>
          <p:nvPr/>
        </p:nvSpPr>
        <p:spPr>
          <a:xfrm>
            <a:off x="2194560" y="347472"/>
            <a:ext cx="3557016" cy="461665"/>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GB" sz="2400" dirty="0" smtClean="0">
                <a:ln w="0"/>
                <a:solidFill>
                  <a:srgbClr val="00B0F0"/>
                </a:solidFill>
                <a:effectLst>
                  <a:outerShdw blurRad="38100" dist="19050" dir="2700000" algn="tl" rotWithShape="0">
                    <a:schemeClr val="dk1">
                      <a:alpha val="40000"/>
                    </a:schemeClr>
                  </a:outerShdw>
                </a:effectLst>
              </a:rPr>
              <a:t>Critical appraisal </a:t>
            </a:r>
            <a:endParaRPr lang="en-GB" sz="2400" dirty="0">
              <a:ln w="0"/>
              <a:solidFill>
                <a:srgbClr val="00B0F0"/>
              </a:solidFill>
              <a:effectLst>
                <a:outerShdw blurRad="38100" dist="19050" dir="2700000" algn="tl" rotWithShape="0">
                  <a:schemeClr val="dk1">
                    <a:alpha val="40000"/>
                  </a:schemeClr>
                </a:outerShdw>
              </a:effectLst>
            </a:endParaRPr>
          </a:p>
        </p:txBody>
      </p:sp>
      <p:sp>
        <p:nvSpPr>
          <p:cNvPr id="4" name="TextBox 3"/>
          <p:cNvSpPr txBox="1"/>
          <p:nvPr/>
        </p:nvSpPr>
        <p:spPr>
          <a:xfrm>
            <a:off x="1463040" y="1920240"/>
            <a:ext cx="6556248" cy="1169551"/>
          </a:xfrm>
          <a:prstGeom prst="rect">
            <a:avLst/>
          </a:prstGeom>
          <a:noFill/>
        </p:spPr>
        <p:txBody>
          <a:bodyPr wrap="square" rtlCol="0">
            <a:spAutoFit/>
          </a:bodyPr>
          <a:lstStyle/>
          <a:p>
            <a:r>
              <a:rPr lang="en-US" b="1" dirty="0">
                <a:solidFill>
                  <a:srgbClr val="FFFF00"/>
                </a:solidFill>
                <a:latin typeface="+mj-lt"/>
              </a:rPr>
              <a:t>Journal</a:t>
            </a:r>
          </a:p>
          <a:p>
            <a:r>
              <a:rPr lang="en-US" b="1" dirty="0">
                <a:solidFill>
                  <a:srgbClr val="FFFF00"/>
                </a:solidFill>
                <a:latin typeface="+mj-lt"/>
              </a:rPr>
              <a:t>   Journal of the New England  Journal of Medicine (NEJM)</a:t>
            </a:r>
          </a:p>
          <a:p>
            <a:endParaRPr lang="en-US" b="1" dirty="0">
              <a:solidFill>
                <a:srgbClr val="FFFF00"/>
              </a:solidFill>
              <a:latin typeface="+mj-lt"/>
            </a:endParaRPr>
          </a:p>
          <a:p>
            <a:r>
              <a:rPr lang="en-US" b="1" dirty="0">
                <a:solidFill>
                  <a:srgbClr val="FFFF00"/>
                </a:solidFill>
                <a:latin typeface="+mj-lt"/>
              </a:rPr>
              <a:t>Impact factor 2018/2019</a:t>
            </a:r>
          </a:p>
          <a:p>
            <a:r>
              <a:rPr lang="en-US" b="1" dirty="0">
                <a:solidFill>
                  <a:srgbClr val="FFFF00"/>
                </a:solidFill>
                <a:latin typeface="+mj-lt"/>
              </a:rPr>
              <a:t>     79.258</a:t>
            </a:r>
          </a:p>
        </p:txBody>
      </p:sp>
    </p:spTree>
    <p:extLst>
      <p:ext uri="{BB962C8B-B14F-4D97-AF65-F5344CB8AC3E}">
        <p14:creationId xmlns:p14="http://schemas.microsoft.com/office/powerpoint/2010/main" val="1426423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430768" y="4576450"/>
            <a:ext cx="560707" cy="435600"/>
          </a:xfrm>
        </p:spPr>
        <p:txBody>
          <a:bodyPr/>
          <a:lstStyle/>
          <a:p>
            <a:pPr marL="0" lvl="0" indent="0" algn="ctr" rtl="0">
              <a:spcBef>
                <a:spcPts val="0"/>
              </a:spcBef>
              <a:spcAft>
                <a:spcPts val="0"/>
              </a:spcAft>
              <a:buNone/>
            </a:pPr>
            <a:fld id="{00000000-1234-1234-1234-123412341234}" type="slidenum">
              <a:rPr lang="en" smtClean="0"/>
              <a:t>19</a:t>
            </a:fld>
            <a:endParaRPr lang="en" dirty="0"/>
          </a:p>
        </p:txBody>
      </p:sp>
      <p:sp>
        <p:nvSpPr>
          <p:cNvPr id="3" name="TextBox 2"/>
          <p:cNvSpPr txBox="1"/>
          <p:nvPr/>
        </p:nvSpPr>
        <p:spPr>
          <a:xfrm>
            <a:off x="2971800" y="502920"/>
            <a:ext cx="3557016" cy="461665"/>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GB" sz="2400" dirty="0" smtClean="0">
                <a:ln w="0"/>
                <a:solidFill>
                  <a:srgbClr val="00B0F0"/>
                </a:solidFill>
                <a:effectLst>
                  <a:outerShdw blurRad="38100" dist="19050" dir="2700000" algn="tl" rotWithShape="0">
                    <a:schemeClr val="dk1">
                      <a:alpha val="40000"/>
                    </a:schemeClr>
                  </a:outerShdw>
                </a:effectLst>
              </a:rPr>
              <a:t>Critical appraisal </a:t>
            </a:r>
            <a:endParaRPr lang="en-GB" sz="2400" dirty="0">
              <a:ln w="0"/>
              <a:solidFill>
                <a:srgbClr val="00B0F0"/>
              </a:solidFill>
              <a:effectLst>
                <a:outerShdw blurRad="38100" dist="19050" dir="2700000" algn="tl" rotWithShape="0">
                  <a:schemeClr val="dk1">
                    <a:alpha val="40000"/>
                  </a:schemeClr>
                </a:outerShdw>
              </a:effectLst>
            </a:endParaRPr>
          </a:p>
        </p:txBody>
      </p:sp>
      <p:sp>
        <p:nvSpPr>
          <p:cNvPr id="4" name="TextBox 3"/>
          <p:cNvSpPr txBox="1"/>
          <p:nvPr/>
        </p:nvSpPr>
        <p:spPr>
          <a:xfrm>
            <a:off x="1069848" y="1271016"/>
            <a:ext cx="7360920" cy="3970318"/>
          </a:xfrm>
          <a:prstGeom prst="rect">
            <a:avLst/>
          </a:prstGeom>
          <a:noFill/>
        </p:spPr>
        <p:txBody>
          <a:bodyPr wrap="square" rtlCol="0">
            <a:spAutoFit/>
          </a:bodyPr>
          <a:lstStyle/>
          <a:p>
            <a:pPr marL="285750" indent="-285750">
              <a:buFont typeface="Wingdings" panose="05000000000000000000" pitchFamily="2" charset="2"/>
              <a:buChar char="v"/>
            </a:pPr>
            <a:r>
              <a:rPr lang="en-US" b="1" dirty="0">
                <a:solidFill>
                  <a:srgbClr val="FFFF00"/>
                </a:solidFill>
                <a:latin typeface="+mj-lt"/>
                <a:cs typeface="Calibri" panose="020F0502020204030204" pitchFamily="34" charset="0"/>
              </a:rPr>
              <a:t>Background and Rationale:   Satisfactory</a:t>
            </a:r>
          </a:p>
          <a:p>
            <a:pPr marL="285750" indent="-285750">
              <a:buFont typeface="Wingdings" panose="05000000000000000000" pitchFamily="2" charset="2"/>
              <a:buChar char="Ø"/>
            </a:pPr>
            <a:r>
              <a:rPr lang="en-US" b="1" dirty="0">
                <a:solidFill>
                  <a:srgbClr val="FFFF00"/>
                </a:solidFill>
                <a:latin typeface="+mj-lt"/>
                <a:cs typeface="Calibri" panose="020F0502020204030204" pitchFamily="34" charset="0"/>
              </a:rPr>
              <a:t>The background is presented appropriately and it is justified by the author as he mentioned that </a:t>
            </a:r>
            <a:r>
              <a:rPr lang="en-GB" b="1" dirty="0">
                <a:solidFill>
                  <a:srgbClr val="FFFF00"/>
                </a:solidFill>
                <a:latin typeface="+mj-lt"/>
                <a:cs typeface="Times New Roman" panose="02020603050405020304" pitchFamily="18" charset="0"/>
              </a:rPr>
              <a:t>Evolocumab that is taken reduces ischemic events ,including all cause of mortality and MI among patients with an ACS event.</a:t>
            </a:r>
          </a:p>
          <a:p>
            <a:endParaRPr lang="en-US" b="1" dirty="0">
              <a:solidFill>
                <a:srgbClr val="FFFF00"/>
              </a:solidFill>
              <a:latin typeface="+mj-lt"/>
              <a:cs typeface="Calibri" panose="020F0502020204030204" pitchFamily="34" charset="0"/>
            </a:endParaRPr>
          </a:p>
          <a:p>
            <a:r>
              <a:rPr lang="en-US" b="1" u="sng" dirty="0">
                <a:solidFill>
                  <a:srgbClr val="FFFF00"/>
                </a:solidFill>
                <a:latin typeface="+mj-lt"/>
                <a:cs typeface="Calibri" panose="020F0502020204030204" pitchFamily="34" charset="0"/>
              </a:rPr>
              <a:t>Previous trials </a:t>
            </a:r>
          </a:p>
          <a:p>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Ø"/>
            </a:pPr>
            <a:r>
              <a:rPr lang="en-GB" b="1" dirty="0">
                <a:solidFill>
                  <a:srgbClr val="FFFF00"/>
                </a:solidFill>
                <a:latin typeface="+mj-lt"/>
              </a:rPr>
              <a:t>The rate of use of evidence-based cardiovascular pharmacotherapies that lower cardiovascular mortality was very high in FOURIER,</a:t>
            </a:r>
          </a:p>
          <a:p>
            <a:pPr marL="285750" indent="-285750">
              <a:buFont typeface="Wingdings" panose="05000000000000000000" pitchFamily="2" charset="2"/>
              <a:buChar char="Ø"/>
            </a:pPr>
            <a:r>
              <a:rPr lang="en-GB" b="1" dirty="0">
                <a:solidFill>
                  <a:srgbClr val="FFFF00"/>
                </a:solidFill>
                <a:latin typeface="+mj-lt"/>
                <a:cs typeface="Calibri" panose="020F0502020204030204" pitchFamily="34" charset="0"/>
              </a:rPr>
              <a:t>Earlier clinical trials' have shown that  the risk is lower among patients who receive  statin therapy to lower  the LDL cholesterol </a:t>
            </a:r>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v"/>
            </a:pPr>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v"/>
            </a:pPr>
            <a:r>
              <a:rPr lang="en-US" b="1" dirty="0">
                <a:solidFill>
                  <a:srgbClr val="FFFF00"/>
                </a:solidFill>
                <a:latin typeface="+mj-lt"/>
                <a:cs typeface="Calibri" panose="020F0502020204030204" pitchFamily="34" charset="0"/>
              </a:rPr>
              <a:t>Objectives: Satisfactory </a:t>
            </a:r>
          </a:p>
          <a:p>
            <a:pPr marL="285750" indent="-285750">
              <a:buFont typeface="Wingdings" panose="05000000000000000000" pitchFamily="2" charset="2"/>
              <a:buChar char="Ø"/>
            </a:pPr>
            <a:r>
              <a:rPr lang="en-US" b="1" dirty="0">
                <a:solidFill>
                  <a:srgbClr val="FFFF00"/>
                </a:solidFill>
                <a:latin typeface="+mj-lt"/>
                <a:cs typeface="Calibri" panose="020F0502020204030204" pitchFamily="34" charset="0"/>
              </a:rPr>
              <a:t>The objective of the study was to determine whether</a:t>
            </a:r>
            <a:r>
              <a:rPr lang="en-GB" b="1" dirty="0">
                <a:solidFill>
                  <a:srgbClr val="FFFF00"/>
                </a:solidFill>
                <a:latin typeface="+mj-lt"/>
              </a:rPr>
              <a:t> alirocumab</a:t>
            </a:r>
            <a:r>
              <a:rPr lang="en-US" b="1" dirty="0">
                <a:solidFill>
                  <a:srgbClr val="FFFF00"/>
                </a:solidFill>
                <a:latin typeface="+mj-lt"/>
                <a:cs typeface="Calibri" panose="020F0502020204030204" pitchFamily="34" charset="0"/>
              </a:rPr>
              <a:t>,a human  monoclonal antibody  would improve cardiovascular outcomes  after an coronary syndrome  in patients receiving high-intensity </a:t>
            </a:r>
            <a:r>
              <a:rPr lang="en-US" b="1" dirty="0" err="1">
                <a:solidFill>
                  <a:srgbClr val="FFFF00"/>
                </a:solidFill>
                <a:latin typeface="+mj-lt"/>
                <a:cs typeface="Calibri" panose="020F0502020204030204" pitchFamily="34" charset="0"/>
              </a:rPr>
              <a:t>stanin</a:t>
            </a:r>
            <a:r>
              <a:rPr lang="en-US" b="1" dirty="0">
                <a:solidFill>
                  <a:srgbClr val="FFFF00"/>
                </a:solidFill>
                <a:latin typeface="+mj-lt"/>
                <a:cs typeface="Calibri" panose="020F0502020204030204" pitchFamily="34" charset="0"/>
              </a:rPr>
              <a:t> therapy.</a:t>
            </a:r>
          </a:p>
          <a:p>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mj-lt"/>
              <a:cs typeface="Calibri" panose="020F0502020204030204" pitchFamily="34" charset="0"/>
            </a:endParaRPr>
          </a:p>
        </p:txBody>
      </p:sp>
    </p:spTree>
    <p:extLst>
      <p:ext uri="{BB962C8B-B14F-4D97-AF65-F5344CB8AC3E}">
        <p14:creationId xmlns:p14="http://schemas.microsoft.com/office/powerpoint/2010/main" val="811974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503920" y="4576450"/>
            <a:ext cx="487555" cy="435600"/>
          </a:xfrm>
        </p:spPr>
        <p:txBody>
          <a:bodyPr/>
          <a:lstStyle/>
          <a:p>
            <a:pPr marL="0" lvl="0" indent="0" algn="ctr" rtl="0">
              <a:spcBef>
                <a:spcPts val="0"/>
              </a:spcBef>
              <a:spcAft>
                <a:spcPts val="0"/>
              </a:spcAft>
              <a:buNone/>
            </a:pPr>
            <a:fld id="{00000000-1234-1234-1234-123412341234}" type="slidenum">
              <a:rPr lang="en" smtClean="0"/>
              <a:t>20</a:t>
            </a:fld>
            <a:endParaRPr lang="en" dirty="0"/>
          </a:p>
        </p:txBody>
      </p:sp>
      <p:sp>
        <p:nvSpPr>
          <p:cNvPr id="3" name="TextBox 2"/>
          <p:cNvSpPr txBox="1"/>
          <p:nvPr/>
        </p:nvSpPr>
        <p:spPr>
          <a:xfrm>
            <a:off x="1874520" y="950976"/>
            <a:ext cx="6355080" cy="3582519"/>
          </a:xfrm>
          <a:prstGeom prst="rect">
            <a:avLst/>
          </a:prstGeom>
          <a:noFill/>
        </p:spPr>
        <p:txBody>
          <a:bodyPr wrap="square" rtlCol="0">
            <a:spAutoFit/>
          </a:bodyPr>
          <a:lstStyle/>
          <a:p>
            <a:pPr marL="285750" indent="-285750">
              <a:buFont typeface="Wingdings" panose="05000000000000000000" pitchFamily="2" charset="2"/>
              <a:buChar char="v"/>
            </a:pPr>
            <a:r>
              <a:rPr lang="en-US" b="1" dirty="0">
                <a:solidFill>
                  <a:srgbClr val="FFFF00"/>
                </a:solidFill>
                <a:latin typeface="+mj-lt"/>
                <a:cs typeface="Calibri" panose="020F0502020204030204" pitchFamily="34" charset="0"/>
              </a:rPr>
              <a:t>Control of Treatment-Related Bias:  </a:t>
            </a:r>
            <a:r>
              <a:rPr lang="en-US" b="1" dirty="0">
                <a:solidFill>
                  <a:schemeClr val="bg1"/>
                </a:solidFill>
                <a:latin typeface="+mj-lt"/>
                <a:cs typeface="Calibri" panose="020F0502020204030204" pitchFamily="34" charset="0"/>
              </a:rPr>
              <a:t>Satisfactory</a:t>
            </a:r>
          </a:p>
          <a:p>
            <a:pPr marL="285750" indent="-285750">
              <a:buFont typeface="Wingdings" panose="05000000000000000000" pitchFamily="2" charset="2"/>
              <a:buChar char="Ø"/>
            </a:pPr>
            <a:r>
              <a:rPr lang="en-US" b="1" dirty="0">
                <a:solidFill>
                  <a:srgbClr val="FFFF00"/>
                </a:solidFill>
                <a:latin typeface="+mj-lt"/>
                <a:cs typeface="Calibri" panose="020F0502020204030204" pitchFamily="34" charset="0"/>
              </a:rPr>
              <a:t>The study was randomized and double blinded, multi center and placebo-controlled.</a:t>
            </a:r>
          </a:p>
          <a:p>
            <a:pPr marL="285750" lvl="0" indent="-285750">
              <a:buFont typeface="Wingdings" panose="05000000000000000000" pitchFamily="2" charset="2"/>
              <a:buChar char="Ø"/>
            </a:pPr>
            <a:r>
              <a:rPr lang="en-US" b="1" dirty="0">
                <a:solidFill>
                  <a:srgbClr val="FFFF00"/>
                </a:solidFill>
                <a:latin typeface="+mj-lt"/>
                <a:cs typeface="Calibri" panose="020F0502020204030204" pitchFamily="34" charset="0"/>
              </a:rPr>
              <a:t>The study used drugs  in their research. The time of drug is clearly stated clearly.</a:t>
            </a:r>
          </a:p>
          <a:p>
            <a:pPr marL="285750" indent="-285750">
              <a:buFont typeface="Wingdings" panose="05000000000000000000" pitchFamily="2" charset="2"/>
              <a:buChar char="Ø"/>
            </a:pPr>
            <a:r>
              <a:rPr lang="en-GB" b="1" dirty="0">
                <a:solidFill>
                  <a:srgbClr val="FFFF00"/>
                </a:solidFill>
                <a:latin typeface="+mj-lt"/>
              </a:rPr>
              <a:t>The study used a ratio of  1:1, patients were selected randomly </a:t>
            </a:r>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Ø"/>
            </a:pPr>
            <a:r>
              <a:rPr lang="en-US" b="1" dirty="0">
                <a:solidFill>
                  <a:srgbClr val="FFFF00"/>
                </a:solidFill>
                <a:latin typeface="+mj-lt"/>
                <a:cs typeface="Calibri" panose="020F0502020204030204" pitchFamily="34" charset="0"/>
              </a:rPr>
              <a:t>Random assignment done through computer generated random numbers</a:t>
            </a:r>
          </a:p>
          <a:p>
            <a:pPr marL="285750" indent="-285750">
              <a:buFont typeface="Wingdings" panose="05000000000000000000" pitchFamily="2" charset="2"/>
              <a:buChar char="v"/>
            </a:pPr>
            <a:endParaRPr lang="en-US" b="1" dirty="0">
              <a:solidFill>
                <a:srgbClr val="FFFF00"/>
              </a:solidFill>
              <a:latin typeface="+mj-lt"/>
              <a:cs typeface="Calibri" panose="020F0502020204030204" pitchFamily="34" charset="0"/>
            </a:endParaRPr>
          </a:p>
          <a:p>
            <a:pPr marL="285750" indent="-285750">
              <a:buFont typeface="Wingdings" panose="05000000000000000000" pitchFamily="2" charset="2"/>
              <a:buChar char="v"/>
            </a:pPr>
            <a:r>
              <a:rPr lang="en-US" b="1" dirty="0">
                <a:solidFill>
                  <a:srgbClr val="FFFF00"/>
                </a:solidFill>
                <a:latin typeface="+mj-lt"/>
                <a:cs typeface="Calibri" panose="020F0502020204030204" pitchFamily="34" charset="0"/>
              </a:rPr>
              <a:t>Description of the Study: </a:t>
            </a:r>
            <a:r>
              <a:rPr lang="en-US" b="1" dirty="0">
                <a:solidFill>
                  <a:schemeClr val="bg1"/>
                </a:solidFill>
                <a:latin typeface="+mj-lt"/>
                <a:cs typeface="Calibri" panose="020F0502020204030204" pitchFamily="34" charset="0"/>
              </a:rPr>
              <a:t>Satisfactory </a:t>
            </a:r>
          </a:p>
          <a:p>
            <a:pPr marL="411480" lvl="1">
              <a:spcBef>
                <a:spcPct val="20000"/>
              </a:spcBef>
              <a:buClr>
                <a:srgbClr val="93A299"/>
              </a:buClr>
              <a:buSzPct val="85000"/>
            </a:pPr>
            <a:r>
              <a:rPr lang="en-US" b="1" dirty="0">
                <a:solidFill>
                  <a:srgbClr val="FFFF00"/>
                </a:solidFill>
                <a:latin typeface="+mj-lt"/>
                <a:cs typeface="Calibri" panose="020F0502020204030204" pitchFamily="34" charset="0"/>
              </a:rPr>
              <a:t>Patients who have had an acute coronary syndrome are at high risk for recurrent ischemic cardiovascular events. We sought to determine whether alirocumab, a human monoclonal antibody to proprotein convertase subtilizing–</a:t>
            </a:r>
            <a:r>
              <a:rPr lang="en-US" b="1" dirty="0" err="1">
                <a:solidFill>
                  <a:srgbClr val="FFFF00"/>
                </a:solidFill>
                <a:latin typeface="+mj-lt"/>
                <a:cs typeface="Calibri" panose="020F0502020204030204" pitchFamily="34" charset="0"/>
              </a:rPr>
              <a:t>kexin</a:t>
            </a:r>
            <a:r>
              <a:rPr lang="en-US" b="1" dirty="0">
                <a:solidFill>
                  <a:srgbClr val="FFFF00"/>
                </a:solidFill>
                <a:latin typeface="+mj-lt"/>
                <a:cs typeface="Calibri" panose="020F0502020204030204" pitchFamily="34" charset="0"/>
              </a:rPr>
              <a:t> type 9 (PCSK9), would improve cardiovascular outcomes after an acute coronary syndrome in patients receiving high-intensity statin therapy</a:t>
            </a:r>
            <a:r>
              <a:rPr lang="en-US" b="1" dirty="0">
                <a:solidFill>
                  <a:srgbClr val="292934"/>
                </a:solidFill>
                <a:latin typeface="+mj-lt"/>
                <a:cs typeface="Calibri" panose="020F0502020204030204" pitchFamily="34" charset="0"/>
              </a:rPr>
              <a:t>.</a:t>
            </a:r>
            <a:endParaRPr lang="en-US" b="1" dirty="0">
              <a:solidFill>
                <a:srgbClr val="292934"/>
              </a:solidFill>
              <a:latin typeface="+mj-lt"/>
              <a:cs typeface="Calibri" panose="020F0502020204030204" pitchFamily="34" charset="0"/>
            </a:endParaRPr>
          </a:p>
        </p:txBody>
      </p:sp>
    </p:spTree>
    <p:extLst>
      <p:ext uri="{BB962C8B-B14F-4D97-AF65-F5344CB8AC3E}">
        <p14:creationId xmlns:p14="http://schemas.microsoft.com/office/powerpoint/2010/main" val="1673713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513064" y="4576450"/>
            <a:ext cx="478411" cy="435600"/>
          </a:xfrm>
        </p:spPr>
        <p:txBody>
          <a:bodyPr/>
          <a:lstStyle/>
          <a:p>
            <a:pPr marL="0" lvl="0" indent="0" algn="ctr" rtl="0">
              <a:spcBef>
                <a:spcPts val="0"/>
              </a:spcBef>
              <a:spcAft>
                <a:spcPts val="0"/>
              </a:spcAft>
              <a:buNone/>
            </a:pPr>
            <a:fld id="{00000000-1234-1234-1234-123412341234}" type="slidenum">
              <a:rPr lang="en" smtClean="0"/>
              <a:t>21</a:t>
            </a:fld>
            <a:endParaRPr lang="en" dirty="0"/>
          </a:p>
        </p:txBody>
      </p:sp>
      <p:sp>
        <p:nvSpPr>
          <p:cNvPr id="3" name="TextBox 2"/>
          <p:cNvSpPr txBox="1"/>
          <p:nvPr/>
        </p:nvSpPr>
        <p:spPr>
          <a:xfrm>
            <a:off x="1216152" y="513896"/>
            <a:ext cx="7205472" cy="4498154"/>
          </a:xfrm>
          <a:prstGeom prst="rect">
            <a:avLst/>
          </a:prstGeom>
          <a:noFill/>
        </p:spPr>
        <p:txBody>
          <a:bodyPr wrap="square" rtlCol="0">
            <a:spAutoFit/>
          </a:bodyPr>
          <a:lstStyle/>
          <a:p>
            <a:pPr marL="285750" indent="-285750">
              <a:buFont typeface="Wingdings" panose="05000000000000000000" pitchFamily="2" charset="2"/>
              <a:buChar char="v"/>
            </a:pPr>
            <a:r>
              <a:rPr lang="en-US" b="1" dirty="0" smtClean="0">
                <a:solidFill>
                  <a:srgbClr val="FFFF00"/>
                </a:solidFill>
                <a:latin typeface="+mj-lt"/>
                <a:ea typeface="Calibri" panose="020F0502020204030204" pitchFamily="34" charset="0"/>
              </a:rPr>
              <a:t>skewed</a:t>
            </a:r>
            <a:endParaRPr lang="en-US" b="1" dirty="0">
              <a:solidFill>
                <a:srgbClr val="FFFF00"/>
              </a:solidFill>
              <a:latin typeface="+mj-lt"/>
            </a:endParaRPr>
          </a:p>
          <a:p>
            <a:pPr marL="285750" indent="-285750">
              <a:buFont typeface="Wingdings" panose="05000000000000000000" pitchFamily="2" charset="2"/>
              <a:buChar char="v"/>
            </a:pPr>
            <a:r>
              <a:rPr lang="en-US" b="1" dirty="0">
                <a:solidFill>
                  <a:srgbClr val="FFFF00"/>
                </a:solidFill>
                <a:latin typeface="+mj-lt"/>
              </a:rPr>
              <a:t>Statistical analysis: </a:t>
            </a:r>
            <a:r>
              <a:rPr lang="en-US" b="1" dirty="0">
                <a:solidFill>
                  <a:schemeClr val="bg1"/>
                </a:solidFill>
                <a:latin typeface="+mj-lt"/>
              </a:rPr>
              <a:t>Satisfactory</a:t>
            </a:r>
          </a:p>
          <a:p>
            <a:pPr marL="285750" indent="-285750">
              <a:buFont typeface="Wingdings" panose="05000000000000000000" pitchFamily="2" charset="2"/>
              <a:buChar char="Ø"/>
            </a:pPr>
            <a:r>
              <a:rPr lang="en-US" b="1" dirty="0">
                <a:solidFill>
                  <a:srgbClr val="FFFF00"/>
                </a:solidFill>
                <a:latin typeface="+mj-lt"/>
              </a:rPr>
              <a:t>The  analysis of the data was primarily done by treating the population </a:t>
            </a:r>
          </a:p>
          <a:p>
            <a:pPr marL="285750" indent="-285750">
              <a:buFont typeface="Wingdings" panose="05000000000000000000" pitchFamily="2" charset="2"/>
              <a:buChar char="Ø"/>
            </a:pPr>
            <a:r>
              <a:rPr lang="en-US" b="1" dirty="0">
                <a:solidFill>
                  <a:srgbClr val="FFFF00"/>
                </a:solidFill>
                <a:latin typeface="+mj-lt"/>
              </a:rPr>
              <a:t>The study used effective and Appropriate statistical tests to analyze the data</a:t>
            </a:r>
          </a:p>
          <a:p>
            <a:r>
              <a:rPr lang="en-US" b="1" dirty="0">
                <a:solidFill>
                  <a:srgbClr val="FFFF00"/>
                </a:solidFill>
                <a:latin typeface="+mj-lt"/>
              </a:rPr>
              <a:t>Synthesis of Data: </a:t>
            </a:r>
            <a:r>
              <a:rPr lang="en-US" b="1" dirty="0">
                <a:solidFill>
                  <a:schemeClr val="bg1"/>
                </a:solidFill>
                <a:latin typeface="+mj-lt"/>
              </a:rPr>
              <a:t>Satisfactory </a:t>
            </a:r>
          </a:p>
          <a:p>
            <a:pPr marL="285750" indent="-285750">
              <a:buFont typeface="Wingdings" panose="05000000000000000000" pitchFamily="2" charset="2"/>
              <a:buChar char="Ø"/>
            </a:pPr>
            <a:r>
              <a:rPr lang="en-US" b="1" dirty="0">
                <a:solidFill>
                  <a:srgbClr val="FFFF00"/>
                </a:solidFill>
                <a:latin typeface="+mj-lt"/>
              </a:rPr>
              <a:t>The study  based its research on a hypothesis and  developed a research question to  undertake the research. The information was very  clear and concise </a:t>
            </a:r>
          </a:p>
          <a:p>
            <a:pPr marL="285750" indent="-285750">
              <a:buFont typeface="Wingdings" panose="05000000000000000000" pitchFamily="2" charset="2"/>
              <a:buChar char="Ø"/>
            </a:pPr>
            <a:r>
              <a:rPr lang="en-US" b="1" dirty="0">
                <a:solidFill>
                  <a:srgbClr val="FFFF00"/>
                </a:solidFill>
                <a:latin typeface="+mj-lt"/>
              </a:rPr>
              <a:t>The results of the study was represented in tables and graphs </a:t>
            </a:r>
          </a:p>
          <a:p>
            <a:pPr marL="285750" indent="-285750">
              <a:buFont typeface="Wingdings" panose="05000000000000000000" pitchFamily="2" charset="2"/>
              <a:buChar char="v"/>
            </a:pPr>
            <a:r>
              <a:rPr lang="en-US" b="1" dirty="0">
                <a:solidFill>
                  <a:srgbClr val="FFFF00"/>
                </a:solidFill>
                <a:latin typeface="+mj-lt"/>
              </a:rPr>
              <a:t>Focus of the study: </a:t>
            </a:r>
            <a:r>
              <a:rPr lang="en-US" b="1" dirty="0">
                <a:solidFill>
                  <a:schemeClr val="bg1"/>
                </a:solidFill>
                <a:latin typeface="+mj-lt"/>
              </a:rPr>
              <a:t>Satisfactory </a:t>
            </a:r>
          </a:p>
          <a:p>
            <a:pPr marL="285750" indent="-285750">
              <a:buFont typeface="Wingdings" panose="05000000000000000000" pitchFamily="2" charset="2"/>
              <a:buChar char="Ø"/>
            </a:pPr>
            <a:r>
              <a:rPr lang="en-US" b="1" dirty="0">
                <a:solidFill>
                  <a:srgbClr val="FFFF00"/>
                </a:solidFill>
                <a:latin typeface="+mj-lt"/>
              </a:rPr>
              <a:t>The conclusion of the study was well stated and it showed relationship with the research question.</a:t>
            </a:r>
          </a:p>
          <a:p>
            <a:r>
              <a:rPr lang="en-US" b="1" dirty="0">
                <a:solidFill>
                  <a:srgbClr val="FFFF00"/>
                </a:solidFill>
                <a:latin typeface="+mj-lt"/>
              </a:rPr>
              <a:t>Application of the study </a:t>
            </a:r>
          </a:p>
          <a:p>
            <a:pPr marL="285750" indent="-285750">
              <a:buFont typeface="Wingdings" panose="05000000000000000000" pitchFamily="2" charset="2"/>
              <a:buChar char="Ø"/>
            </a:pPr>
            <a:r>
              <a:rPr lang="en-US" b="1" dirty="0">
                <a:solidFill>
                  <a:srgbClr val="FFFF00"/>
                </a:solidFill>
                <a:latin typeface="+mj-lt"/>
              </a:rPr>
              <a:t>The study has  use a sample to represent the whole population, however the following limitations were noted:</a:t>
            </a:r>
          </a:p>
          <a:p>
            <a:pPr marL="742950" lvl="1" indent="-285750">
              <a:lnSpc>
                <a:spcPct val="115000"/>
              </a:lnSpc>
              <a:buFont typeface="Wingdings" panose="05000000000000000000" pitchFamily="2" charset="2"/>
              <a:buChar char="§"/>
            </a:pPr>
            <a:r>
              <a:rPr lang="en-US" b="1" dirty="0">
                <a:solidFill>
                  <a:srgbClr val="FFFF00"/>
                </a:solidFill>
                <a:latin typeface="+mj-lt"/>
                <a:ea typeface="Calibri" panose="020F0502020204030204" pitchFamily="34" charset="0"/>
              </a:rPr>
              <a:t>Short duration of follow-up </a:t>
            </a:r>
            <a:endParaRPr lang="en-GB" b="1" dirty="0">
              <a:solidFill>
                <a:srgbClr val="FFFF00"/>
              </a:solidFill>
              <a:latin typeface="+mj-lt"/>
              <a:ea typeface="Calibri" panose="020F0502020204030204" pitchFamily="34" charset="0"/>
            </a:endParaRPr>
          </a:p>
          <a:p>
            <a:pPr marL="1200150" lvl="2" indent="-285750">
              <a:lnSpc>
                <a:spcPct val="115000"/>
              </a:lnSpc>
              <a:buFont typeface="Arial" panose="020B0604020202020204" pitchFamily="34" charset="0"/>
              <a:buChar char="•"/>
            </a:pPr>
            <a:r>
              <a:rPr lang="en-US" b="1" dirty="0">
                <a:solidFill>
                  <a:srgbClr val="FFFF00"/>
                </a:solidFill>
                <a:latin typeface="+mj-lt"/>
                <a:ea typeface="Calibri" panose="020F0502020204030204" pitchFamily="34" charset="0"/>
              </a:rPr>
              <a:t>Limits evaluation of long term benefits of Evolocumab.</a:t>
            </a:r>
            <a:endParaRPr lang="en-GB" b="1" dirty="0">
              <a:solidFill>
                <a:srgbClr val="FFFF00"/>
              </a:solidFill>
              <a:latin typeface="+mj-lt"/>
              <a:ea typeface="Calibri" panose="020F0502020204030204" pitchFamily="34" charset="0"/>
            </a:endParaRPr>
          </a:p>
          <a:p>
            <a:pPr marL="742950" lvl="1" indent="-285750">
              <a:lnSpc>
                <a:spcPct val="115000"/>
              </a:lnSpc>
              <a:buFont typeface="Wingdings" panose="05000000000000000000" pitchFamily="2" charset="2"/>
              <a:buChar char="§"/>
            </a:pPr>
            <a:r>
              <a:rPr lang="en-US" b="1" dirty="0">
                <a:solidFill>
                  <a:srgbClr val="FFFF00"/>
                </a:solidFill>
                <a:latin typeface="+mj-lt"/>
                <a:ea typeface="Calibri" panose="020F0502020204030204" pitchFamily="34" charset="0"/>
              </a:rPr>
              <a:t>Baseline characteristics were slightly </a:t>
            </a:r>
            <a:endParaRPr lang="en-US" b="1" dirty="0">
              <a:solidFill>
                <a:srgbClr val="FF0000"/>
              </a:solidFill>
              <a:latin typeface="+mj-lt"/>
            </a:endParaRPr>
          </a:p>
          <a:p>
            <a:endParaRPr lang="en-US" b="1" dirty="0">
              <a:solidFill>
                <a:srgbClr val="FF0000"/>
              </a:solidFill>
              <a:latin typeface="Calibri" pitchFamily="34" charset="0"/>
            </a:endParaRPr>
          </a:p>
          <a:p>
            <a:endParaRPr lang="en-US" b="1" dirty="0">
              <a:solidFill>
                <a:srgbClr val="FF0000"/>
              </a:solidFill>
              <a:latin typeface="Calibri" pitchFamily="34" charset="0"/>
            </a:endParaRPr>
          </a:p>
        </p:txBody>
      </p:sp>
    </p:spTree>
    <p:extLst>
      <p:ext uri="{BB962C8B-B14F-4D97-AF65-F5344CB8AC3E}">
        <p14:creationId xmlns:p14="http://schemas.microsoft.com/office/powerpoint/2010/main" val="696146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458200" y="4576450"/>
            <a:ext cx="533275" cy="435600"/>
          </a:xfrm>
        </p:spPr>
        <p:txBody>
          <a:bodyPr/>
          <a:lstStyle/>
          <a:p>
            <a:pPr marL="0" lvl="0" indent="0" algn="ctr" rtl="0">
              <a:spcBef>
                <a:spcPts val="0"/>
              </a:spcBef>
              <a:spcAft>
                <a:spcPts val="0"/>
              </a:spcAft>
              <a:buNone/>
            </a:pPr>
            <a:fld id="{00000000-1234-1234-1234-123412341234}" type="slidenum">
              <a:rPr lang="en" smtClean="0"/>
              <a:t>22</a:t>
            </a:fld>
            <a:endParaRPr lang="en"/>
          </a:p>
        </p:txBody>
      </p:sp>
      <p:sp>
        <p:nvSpPr>
          <p:cNvPr id="3" name="TextBox 2"/>
          <p:cNvSpPr txBox="1"/>
          <p:nvPr/>
        </p:nvSpPr>
        <p:spPr>
          <a:xfrm>
            <a:off x="2048256" y="2048256"/>
            <a:ext cx="4791456" cy="707886"/>
          </a:xfrm>
          <a:prstGeom prst="rect">
            <a:avLst/>
          </a:prstGeom>
          <a:noFill/>
        </p:spPr>
        <p:txBody>
          <a:bodyPr wrap="square" rtlCol="0">
            <a:spAutoFit/>
          </a:bodyPr>
          <a:lstStyle/>
          <a:p>
            <a:pPr algn="ctr"/>
            <a:r>
              <a:rPr lang="en-GB" sz="4000" dirty="0" smtClean="0">
                <a:solidFill>
                  <a:srgbClr val="FFFF00"/>
                </a:solidFill>
              </a:rPr>
              <a:t>THANK YOU</a:t>
            </a:r>
            <a:endParaRPr lang="en-GB" sz="4000" dirty="0">
              <a:solidFill>
                <a:srgbClr val="FFFF00"/>
              </a:solidFill>
            </a:endParaRPr>
          </a:p>
        </p:txBody>
      </p:sp>
    </p:spTree>
    <p:extLst>
      <p:ext uri="{BB962C8B-B14F-4D97-AF65-F5344CB8AC3E}">
        <p14:creationId xmlns:p14="http://schemas.microsoft.com/office/powerpoint/2010/main" val="21408612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442</TotalTime>
  <Words>1493</Words>
  <Application>Microsoft Office PowerPoint</Application>
  <PresentationFormat>On-screen Show (16:9)</PresentationFormat>
  <Paragraphs>126</Paragraphs>
  <Slides>22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Century Gothic</vt:lpstr>
      <vt:lpstr>Times New Roman</vt:lpstr>
      <vt:lpstr>Wingdings</vt:lpstr>
      <vt:lpstr>Wingdings 3</vt:lpstr>
      <vt:lpstr>Ion</vt:lpstr>
      <vt:lpstr>Alirocumab and Cardiovascular Outcomes after Acute Coronary Syndrome</vt:lpstr>
      <vt:lpstr>Background information </vt:lpstr>
      <vt:lpstr>EvoProprotein convertase subtilisin–kexin type 9 (PCSK9) promotes degradation of LDL receptorslocumab is PCSK9 inhibitor that lowers LDL-Cholesterol by 60% </vt:lpstr>
      <vt:lpstr>Objective The primary end point was a composite of death from coronary heart disease, nonfatal myocardial infarction, fatal or nonfatal ischemic stroke, or unstable angina requiring hospitalization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Fujitsu</dc:creator>
  <cp:lastModifiedBy>taracisio100</cp:lastModifiedBy>
  <cp:revision>99</cp:revision>
  <dcterms:modified xsi:type="dcterms:W3CDTF">2018-12-18T10:58:42Z</dcterms:modified>
</cp:coreProperties>
</file>